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Lst>
  <p:sldSz cy="5143500" cx="9144000"/>
  <p:notesSz cx="6858000" cy="9144000"/>
  <p:embeddedFontLst>
    <p:embeddedFont>
      <p:font typeface="Roboto"/>
      <p:regular r:id="rId83"/>
      <p:bold r:id="rId84"/>
      <p:italic r:id="rId85"/>
      <p:boldItalic r:id="rId8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84" Type="http://schemas.openxmlformats.org/officeDocument/2006/relationships/font" Target="fonts/Roboto-bold.fntdata"/><Relationship Id="rId83" Type="http://schemas.openxmlformats.org/officeDocument/2006/relationships/font" Target="fonts/Roboto-regular.fntdata"/><Relationship Id="rId42" Type="http://schemas.openxmlformats.org/officeDocument/2006/relationships/slide" Target="slides/slide37.xml"/><Relationship Id="rId86" Type="http://schemas.openxmlformats.org/officeDocument/2006/relationships/font" Target="fonts/Roboto-boldItalic.fntdata"/><Relationship Id="rId41" Type="http://schemas.openxmlformats.org/officeDocument/2006/relationships/slide" Target="slides/slide36.xml"/><Relationship Id="rId85" Type="http://schemas.openxmlformats.org/officeDocument/2006/relationships/font" Target="fonts/Roboto-italic.fntdata"/><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31" Type="http://schemas.openxmlformats.org/officeDocument/2006/relationships/slide" Target="slides/slide26.xml"/><Relationship Id="rId75" Type="http://schemas.openxmlformats.org/officeDocument/2006/relationships/slide" Target="slides/slide70.xml"/><Relationship Id="rId30" Type="http://schemas.openxmlformats.org/officeDocument/2006/relationships/slide" Target="slides/slide25.xml"/><Relationship Id="rId74" Type="http://schemas.openxmlformats.org/officeDocument/2006/relationships/slide" Target="slides/slide69.xml"/><Relationship Id="rId33" Type="http://schemas.openxmlformats.org/officeDocument/2006/relationships/slide" Target="slides/slide28.xml"/><Relationship Id="rId77" Type="http://schemas.openxmlformats.org/officeDocument/2006/relationships/slide" Target="slides/slide72.xml"/><Relationship Id="rId32" Type="http://schemas.openxmlformats.org/officeDocument/2006/relationships/slide" Target="slides/slide27.xml"/><Relationship Id="rId76" Type="http://schemas.openxmlformats.org/officeDocument/2006/relationships/slide" Target="slides/slide71.xml"/><Relationship Id="rId35" Type="http://schemas.openxmlformats.org/officeDocument/2006/relationships/slide" Target="slides/slide30.xml"/><Relationship Id="rId79" Type="http://schemas.openxmlformats.org/officeDocument/2006/relationships/slide" Target="slides/slide74.xml"/><Relationship Id="rId34" Type="http://schemas.openxmlformats.org/officeDocument/2006/relationships/slide" Target="slides/slide29.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slide" Target="slides/slide61.xml"/><Relationship Id="rId21" Type="http://schemas.openxmlformats.org/officeDocument/2006/relationships/slide" Target="slides/slide16.xml"/><Relationship Id="rId65" Type="http://schemas.openxmlformats.org/officeDocument/2006/relationships/slide" Target="slides/slide60.xml"/><Relationship Id="rId24" Type="http://schemas.openxmlformats.org/officeDocument/2006/relationships/slide" Target="slides/slide19.xml"/><Relationship Id="rId68" Type="http://schemas.openxmlformats.org/officeDocument/2006/relationships/slide" Target="slides/slide63.xml"/><Relationship Id="rId23" Type="http://schemas.openxmlformats.org/officeDocument/2006/relationships/slide" Target="slides/slide18.xml"/><Relationship Id="rId67" Type="http://schemas.openxmlformats.org/officeDocument/2006/relationships/slide" Target="slides/slide62.xml"/><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slide" Target="slides/slide64.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rctn.org/bruno/public/papers/Fukushima1980.pdf" TargetMode="Externa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1358b231006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1358b23100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134c9906ebe_0_9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134c9906ebe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1358b231006_0_11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1358b231006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1358b231006_0_14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1358b231006_0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1358b231006_0_14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1358b231006_0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1358b231006_0_7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1358b231006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1358b231006_0_8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1358b231006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1358b231006_0_9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1358b231006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NMDA receptors: Mg ions block entrances to membrane, raising or lowering threshold to fire. NMDA receptors can be reset and “trained” to maintain the optimal permeability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With these concepts in mind, a representation that </a:t>
            </a:r>
            <a:r>
              <a:rPr lang="en"/>
              <a:t>arises</a:t>
            </a:r>
            <a:r>
              <a:rPr lang="en"/>
              <a:t> will need to consider the multiple input, some weighting system to consider some inputs with higher or lower importance, a way to </a:t>
            </a:r>
            <a:r>
              <a:rPr lang="en"/>
              <a:t>combine</a:t>
            </a:r>
            <a:r>
              <a:rPr lang="en"/>
              <a:t> the inputs and then convert the </a:t>
            </a:r>
            <a:r>
              <a:rPr lang="en"/>
              <a:t>aggregate</a:t>
            </a:r>
            <a:r>
              <a:rPr lang="en"/>
              <a:t> into a stimulus to create a spiking output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mathematical formulation of these concepts leads to a nice representation</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1358b231006_0_15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1358b231006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1358b231006_0_17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1358b231006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Let’s take a look at one of the first implementation of the neuron:</a:t>
            </a:r>
            <a:endParaRPr/>
          </a:p>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1358b231006_0_18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1358b231006_0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1358b231006_0_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1358b231006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1358b231006_0_19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1358b231006_0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1358b231006_0_20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1358b231006_0_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Nonetheless, the model was improved upon by Frank Rosenblatt and extended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1358b231006_0_23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1358b231006_0_2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Nonetheless, the model was improved upon by Frank Rosenblatt and extended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1358b231006_0_22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1358b231006_0_2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1358b231006_0_16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1358b231006_0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1358b231006_0_25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1358b231006_0_2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1358b231006_0_24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1358b231006_0_2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1358b231006_0_24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1358b231006_0_2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1358b231006_0_26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1358b231006_0_2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1358b231006_0_27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1358b231006_0_2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1358b231006_0_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1358b231006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1358b231006_0_29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1358b231006_0_2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1358b231006_0_30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1358b231006_0_3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Kohonen Network: Efficient learning algorithm and simple approach that handles clustering and mapping high dimensional data to lower dimensions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Neocognitron: Successful </a:t>
            </a:r>
            <a:r>
              <a:rPr lang="en"/>
              <a:t>implementation</a:t>
            </a:r>
            <a:r>
              <a:rPr lang="en"/>
              <a:t> of a character recognition system: </a:t>
            </a:r>
            <a:r>
              <a:rPr lang="en"/>
              <a:t>Built</a:t>
            </a:r>
            <a:r>
              <a:rPr lang="en"/>
              <a:t> to recognize japanese characters. Based on work by Hubel and Wiesel from their work in biology</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1358b231006_0_31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1358b231006_0_3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1358b231006_0_32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1358b231006_0_3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Pg. 198 </a:t>
            </a:r>
            <a:r>
              <a:rPr lang="en" u="sng">
                <a:solidFill>
                  <a:schemeClr val="hlink"/>
                </a:solidFill>
                <a:hlinkClick r:id="rId2"/>
              </a:rPr>
              <a:t>https://www.rctn.org/bruno/public/papers/Fukushima1980.pdf</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1358b231006_0_34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1358b231006_0_3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1360a1e16a9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1360a1e16a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1358b231006_0_40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1358b231006_0_4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1358b231006_0_35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1358b231006_0_3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1358b231006_0_33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1358b231006_0_3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1358b231006_0_36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1358b231006_0_3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1358b231006_0_9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1358b231006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1360a1e16a9_0_1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1360a1e16a9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review of how </a:t>
            </a:r>
            <a:r>
              <a:rPr lang="en"/>
              <a:t>gradient</a:t>
            </a:r>
            <a:r>
              <a:rPr lang="en"/>
              <a:t> descent works here before introducing backpropagation would be nice.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1360a1e16a9_0_2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1360a1e16a9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1360a1e16a9_0_3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1360a1e16a9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1360a1e16a9_0_4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1360a1e16a9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1360a1e16a9_0_5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1360a1e16a9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Proof by induction explanation</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1360a1e16a9_0_8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1360a1e16a9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Proof by induction explanation</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1360a1e16a9_0_9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02" name="Google Shape;402;g1360a1e16a9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Proof by induction explanation</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1360a1e16a9_0_7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08" name="Google Shape;408;g1360a1e16a9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Remembering the graph from before, forward pass is the right side, backwards pass is the left side. Therefore teh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g1360a1e16a9_0_8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15" name="Google Shape;415;g1360a1e16a9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Remembering the graph from before, forward pass is the right side, backwards pass is the left side.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Back-propagated error to a node: delta</a:t>
            </a:r>
            <a:endParaRPr/>
          </a:p>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g1358b231006_0_37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21" name="Google Shape;421;g1358b231006_0_3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1358b231006_0_8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1358b231006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Turing halting problem:</a:t>
            </a:r>
            <a:endParaRPr/>
          </a:p>
          <a:p>
            <a:pPr indent="-317500" lvl="0" marL="457200" rtl="0" algn="l">
              <a:spcBef>
                <a:spcPts val="0"/>
              </a:spcBef>
              <a:spcAft>
                <a:spcPts val="0"/>
              </a:spcAft>
              <a:buSzPts val="1400"/>
              <a:buChar char="-"/>
            </a:pPr>
            <a:r>
              <a:rPr lang="en"/>
              <a:t>Definition: Halting problem is the problem of determining, from a description of an arbitrary computer program and an input, whether the program will finish running, or continue to run forever.</a:t>
            </a:r>
            <a:endParaRPr/>
          </a:p>
          <a:p>
            <a:pPr indent="-317500" lvl="0" marL="457200" rtl="0" algn="l">
              <a:spcBef>
                <a:spcPts val="0"/>
              </a:spcBef>
              <a:spcAft>
                <a:spcPts val="0"/>
              </a:spcAft>
              <a:buSzPts val="1400"/>
              <a:buChar char="-"/>
            </a:pPr>
            <a:r>
              <a:rPr lang="en"/>
              <a:t>Proved that a general algorithm to solve the halting problem cannot exist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Godel incompleteness:</a:t>
            </a:r>
            <a:endParaRPr/>
          </a:p>
          <a:p>
            <a:pPr indent="-317500" lvl="0" marL="457200" rtl="0" algn="l">
              <a:spcBef>
                <a:spcPts val="0"/>
              </a:spcBef>
              <a:spcAft>
                <a:spcPts val="0"/>
              </a:spcAft>
              <a:buSzPts val="1400"/>
              <a:buChar char="-"/>
            </a:pPr>
            <a:r>
              <a:rPr lang="en"/>
              <a:t>No set of axioms and algorithm exists such that all </a:t>
            </a:r>
            <a:r>
              <a:rPr lang="en"/>
              <a:t>statements</a:t>
            </a:r>
            <a:r>
              <a:rPr lang="en"/>
              <a:t> about natural numbers can be proven, there </a:t>
            </a:r>
            <a:r>
              <a:rPr lang="en"/>
              <a:t>will</a:t>
            </a:r>
            <a:r>
              <a:rPr lang="en"/>
              <a:t> be statements that are true, but that cannot be proven in the system.</a:t>
            </a:r>
            <a:endParaRPr/>
          </a:p>
          <a:p>
            <a:pPr indent="-317500" lvl="0" marL="457200" rtl="0" algn="l">
              <a:spcBef>
                <a:spcPts val="0"/>
              </a:spcBef>
              <a:spcAft>
                <a:spcPts val="0"/>
              </a:spcAft>
              <a:buSzPts val="1400"/>
              <a:buChar char="-"/>
            </a:pPr>
            <a:r>
              <a:rPr lang="en"/>
              <a:t>Primitive </a:t>
            </a:r>
            <a:r>
              <a:rPr lang="en"/>
              <a:t>recursive</a:t>
            </a:r>
            <a:r>
              <a:rPr lang="en"/>
              <a:t> functions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Recursive </a:t>
            </a:r>
            <a:r>
              <a:rPr lang="en"/>
              <a:t>functions: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Lambda Calculus:</a:t>
            </a:r>
            <a:endParaRPr/>
          </a:p>
          <a:p>
            <a:pPr indent="-317500" lvl="0" marL="457200" rtl="0" algn="l">
              <a:spcBef>
                <a:spcPts val="0"/>
              </a:spcBef>
              <a:spcAft>
                <a:spcPts val="0"/>
              </a:spcAft>
              <a:buSzPts val="1400"/>
              <a:buChar char="-"/>
            </a:pPr>
            <a:r>
              <a:rPr lang="en"/>
              <a:t>Formal system in mathematical logic for expressing computation based on function abstraction, this formal was used by Church to talk about effectively computable functions</a:t>
            </a:r>
            <a:endParaRPr/>
          </a:p>
          <a:p>
            <a:pPr indent="-317500" lvl="0" marL="457200" rtl="0" algn="l">
              <a:spcBef>
                <a:spcPts val="0"/>
              </a:spcBef>
              <a:spcAft>
                <a:spcPts val="0"/>
              </a:spcAft>
              <a:buSzPts val="1400"/>
              <a:buChar char="-"/>
            </a:pPr>
            <a:r>
              <a:rPr lang="en"/>
              <a:t>Turing also talked about lambda calculus when relating Turing Machines to recursive functions </a:t>
            </a:r>
            <a:endParaRPr/>
          </a:p>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g1358b231006_0_38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27" name="Google Shape;427;g1358b231006_0_3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ALVINN (1989): Autonomous land vehicle in a neural network self driving car at CMU, most moving to google to continue to work on self driving cars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NETtalk: Terrence Sejnowski and Charles Rosenberg: Network learns to </a:t>
            </a:r>
            <a:r>
              <a:rPr lang="en"/>
              <a:t>pronounce written english text by learning english words and phonemes pairs. Goal is to learn proper associations of phonemes with letters based on the context of letters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Zipcode network: Le Cun at Bell Labs: Post office zipcode character recognition</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g134c9906ebe_0_5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33" name="Google Shape;433;g134c9906ebe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ALVINN (1989): Autonomous land vehicle in a neural network self driving car at CMU, most moving to google to continue to work on self driving cars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NETtalk: Terrence Sejnowski and Charles Rosenberg: Network learns to pronounce written english text by learning english words and phonemes pairs. Goal is to learn proper associations of phonemes with letters based on the context of letters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Zipcode network: Le Cun at Bell Labs: Post office zipcode character recognition</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g134c9906ebe_0_6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40" name="Google Shape;440;g134c9906ebe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ALVINN (1989): Autonomous land vehicle in a neural network self driving car at CMU, most moving to google to continue to work on self driving cars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NETtalk: Terrence Sejnowski and Charles Rosenberg: Network learns to pronounce written english text by learning english words and phonemes pairs. Goal is to learn proper associations of phonemes with letters based on the context of letters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Zipcode network: Le Cun at Bell Labs: Post office zipcode character recognition</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g134c9906ebe_0_7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46" name="Google Shape;446;g134c9906ebe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ALVINN (1989): Autonomous land vehicle in a neural network self driving car at CMU, most moving to google to continue to work on self driving cars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NETtalk: Terrence Sejnowski and Charles Rosenberg: Network learns to pronounce written english text by learning english words and phonemes pairs. Goal is to learn proper associations of phonemes with letters based on the context of letters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Zipcode network: Le Cun at Bell Labs: Post office zipcode character recognition</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g134c9906ebe_0_7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52" name="Google Shape;452;g134c9906ebe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ALVINN (1989): Autonomous land vehicle in a neural network self driving car at CMU, most moving to google to continue to work on self driving cars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NETtalk: Terrence Sejnowski and Charles Rosenberg: Network learns to pronounce written english text by learning english words and phonemes pairs. Goal is to learn proper associations of phonemes with letters based on the context of letters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Zipcode network: Le Cun at Bell Labs: Post office zipcode character recognition</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g1358b231006_0_42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58" name="Google Shape;458;g1358b231006_0_4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g1201be4bb10_0_4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64" name="Google Shape;464;g1201be4bb10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g1201be4bb10_0_5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71" name="Google Shape;471;g1201be4bb10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g1201be4bb10_0_6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78" name="Google Shape;478;g1201be4bb10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g1201be4bb10_0_7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85" name="Google Shape;485;g1201be4bb10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1358b231006_0_10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1358b231006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Turing halting problem:</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Definition: Halting problem is the problem of determining, from a description of an arbitrary computer program and an input, whether the program will finish running, or continue to run forever.</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Proved that a general algorithm to solve the halting problem cannot exist</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Godel incompleteness:</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No set of axioms and algorithm exists such that all statements about natural numbers can be proven, there will be statements that are true, but that cannot be proven in the system.</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g1201be4bb10_0_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93" name="Google Shape;493;g1201be4bb10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g1201be4bb10_0_9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99" name="Google Shape;499;g1201be4bb10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If linear activations are used, then optimal </a:t>
            </a:r>
            <a:r>
              <a:rPr lang="en"/>
              <a:t>solution</a:t>
            </a:r>
            <a:r>
              <a:rPr lang="en"/>
              <a:t> is </a:t>
            </a:r>
            <a:r>
              <a:rPr lang="en"/>
              <a:t>strongly</a:t>
            </a:r>
            <a:r>
              <a:rPr lang="en"/>
              <a:t> related to PCA:</a:t>
            </a:r>
            <a:br>
              <a:rPr lang="en"/>
            </a:br>
            <a:r>
              <a:rPr lang="en"/>
              <a:t>The weights of an autoencoder with a single hidden layer of size {\displaystyle p}p (where {\displaystyle p}p is less than the size of the input) span the same vector subspace as the one spanned by the first {\displaystyle p}p principal components, and the output of the autoencoder is an orthogonal projection onto this subspace. The autoencoder weights are not equal to the principal components, and are generally not orthogonal, yet the principal components may be recovered from them using the singular value decomposition</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 name="Shape 503"/>
        <p:cNvGrpSpPr/>
        <p:nvPr/>
      </p:nvGrpSpPr>
      <p:grpSpPr>
        <a:xfrm>
          <a:off x="0" y="0"/>
          <a:ext cx="0" cy="0"/>
          <a:chOff x="0" y="0"/>
          <a:chExt cx="0" cy="0"/>
        </a:xfrm>
      </p:grpSpPr>
      <p:sp>
        <p:nvSpPr>
          <p:cNvPr id="504" name="Google Shape;504;g134c9906ebe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05" name="Google Shape;505;g134c9906eb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g1201be4bb10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11" name="Google Shape;511;g1201be4bb1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g1201be4bb10_0_10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18" name="Google Shape;518;g1201be4bb10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g1201be4bb10_0_1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24" name="Google Shape;524;g1201be4bb10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 state: can read from it, write to it or reset it</a:t>
            </a:r>
            <a:endParaRPr/>
          </a:p>
          <a:p>
            <a:pPr indent="0" lvl="0" marL="0" rtl="0" algn="l">
              <a:spcBef>
                <a:spcPts val="0"/>
              </a:spcBef>
              <a:spcAft>
                <a:spcPts val="0"/>
              </a:spcAft>
              <a:buNone/>
            </a:pPr>
            <a:r>
              <a:rPr lang="en"/>
              <a:t>Green: input gate: Controls if the cells is updated</a:t>
            </a:r>
            <a:endParaRPr/>
          </a:p>
          <a:p>
            <a:pPr indent="0" lvl="0" marL="0" rtl="0" algn="l">
              <a:spcBef>
                <a:spcPts val="0"/>
              </a:spcBef>
              <a:spcAft>
                <a:spcPts val="0"/>
              </a:spcAft>
              <a:buNone/>
            </a:pPr>
            <a:r>
              <a:rPr lang="en"/>
              <a:t>Yellow: forget gate: </a:t>
            </a:r>
            <a:r>
              <a:rPr lang="en"/>
              <a:t>Controls</a:t>
            </a:r>
            <a:r>
              <a:rPr lang="en"/>
              <a:t> if the </a:t>
            </a:r>
            <a:r>
              <a:rPr lang="en"/>
              <a:t>memory</a:t>
            </a:r>
            <a:r>
              <a:rPr lang="en"/>
              <a:t> gate is reset to 0</a:t>
            </a:r>
            <a:endParaRPr/>
          </a:p>
          <a:p>
            <a:pPr indent="0" lvl="0" marL="0" rtl="0" algn="l">
              <a:spcBef>
                <a:spcPts val="0"/>
              </a:spcBef>
              <a:spcAft>
                <a:spcPts val="0"/>
              </a:spcAft>
              <a:buNone/>
            </a:pPr>
            <a:r>
              <a:rPr lang="en"/>
              <a:t>Red: output gate: Controls if the state of the current </a:t>
            </a:r>
            <a:r>
              <a:rPr lang="en"/>
              <a:t>gate</a:t>
            </a:r>
            <a:r>
              <a:rPr lang="en"/>
              <a:t> is visible</a:t>
            </a:r>
            <a:endParaRPr/>
          </a:p>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 name="Shape 530"/>
        <p:cNvGrpSpPr/>
        <p:nvPr/>
      </p:nvGrpSpPr>
      <p:grpSpPr>
        <a:xfrm>
          <a:off x="0" y="0"/>
          <a:ext cx="0" cy="0"/>
          <a:chOff x="0" y="0"/>
          <a:chExt cx="0" cy="0"/>
        </a:xfrm>
      </p:grpSpPr>
      <p:sp>
        <p:nvSpPr>
          <p:cNvPr id="531" name="Google Shape;531;g1201be4bb10_0_1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32" name="Google Shape;532;g1201be4bb10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 name="Shape 536"/>
        <p:cNvGrpSpPr/>
        <p:nvPr/>
      </p:nvGrpSpPr>
      <p:grpSpPr>
        <a:xfrm>
          <a:off x="0" y="0"/>
          <a:ext cx="0" cy="0"/>
          <a:chOff x="0" y="0"/>
          <a:chExt cx="0" cy="0"/>
        </a:xfrm>
      </p:grpSpPr>
      <p:sp>
        <p:nvSpPr>
          <p:cNvPr id="537" name="Google Shape;537;g134c9906ebe_0_1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38" name="Google Shape;538;g134c9906ebe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 name="Shape 542"/>
        <p:cNvGrpSpPr/>
        <p:nvPr/>
      </p:nvGrpSpPr>
      <p:grpSpPr>
        <a:xfrm>
          <a:off x="0" y="0"/>
          <a:ext cx="0" cy="0"/>
          <a:chOff x="0" y="0"/>
          <a:chExt cx="0" cy="0"/>
        </a:xfrm>
      </p:grpSpPr>
      <p:sp>
        <p:nvSpPr>
          <p:cNvPr id="543" name="Google Shape;543;g1201be4bb10_0_2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44" name="Google Shape;544;g1201be4bb10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 name="Shape 548"/>
        <p:cNvGrpSpPr/>
        <p:nvPr/>
      </p:nvGrpSpPr>
      <p:grpSpPr>
        <a:xfrm>
          <a:off x="0" y="0"/>
          <a:ext cx="0" cy="0"/>
          <a:chOff x="0" y="0"/>
          <a:chExt cx="0" cy="0"/>
        </a:xfrm>
      </p:grpSpPr>
      <p:sp>
        <p:nvSpPr>
          <p:cNvPr id="549" name="Google Shape;549;g134c9906ebe_0_1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50" name="Google Shape;550;g134c9906ebe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1358b231006_0_10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1358b231006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4" name="Shape 554"/>
        <p:cNvGrpSpPr/>
        <p:nvPr/>
      </p:nvGrpSpPr>
      <p:grpSpPr>
        <a:xfrm>
          <a:off x="0" y="0"/>
          <a:ext cx="0" cy="0"/>
          <a:chOff x="0" y="0"/>
          <a:chExt cx="0" cy="0"/>
        </a:xfrm>
      </p:grpSpPr>
      <p:sp>
        <p:nvSpPr>
          <p:cNvPr id="555" name="Google Shape;555;g134c9906ebe_0_2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56" name="Google Shape;556;g134c9906ebe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0" name="Shape 560"/>
        <p:cNvGrpSpPr/>
        <p:nvPr/>
      </p:nvGrpSpPr>
      <p:grpSpPr>
        <a:xfrm>
          <a:off x="0" y="0"/>
          <a:ext cx="0" cy="0"/>
          <a:chOff x="0" y="0"/>
          <a:chExt cx="0" cy="0"/>
        </a:xfrm>
      </p:grpSpPr>
      <p:sp>
        <p:nvSpPr>
          <p:cNvPr id="561" name="Google Shape;561;g1201be4bb10_0_3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62" name="Google Shape;562;g1201be4bb10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BERT BASE: 12 encoders and 12 bi-directional self attention heads</a:t>
            </a:r>
            <a:endParaRPr/>
          </a:p>
          <a:p>
            <a:pPr indent="0" lvl="0" marL="0" rtl="0" algn="l">
              <a:spcBef>
                <a:spcPts val="0"/>
              </a:spcBef>
              <a:spcAft>
                <a:spcPts val="0"/>
              </a:spcAft>
              <a:buNone/>
            </a:pPr>
            <a:r>
              <a:rPr lang="en"/>
              <a:t>BERT LARGE: 24 encoders with 16 bidirectional self attention heads</a:t>
            </a:r>
            <a:endParaRPr/>
          </a:p>
          <a:p>
            <a:pPr indent="-317500" lvl="0" marL="457200" rtl="0" algn="l">
              <a:spcBef>
                <a:spcPts val="0"/>
              </a:spcBef>
              <a:spcAft>
                <a:spcPts val="0"/>
              </a:spcAft>
              <a:buSzPts val="1400"/>
              <a:buChar char="-"/>
            </a:pPr>
            <a:r>
              <a:rPr lang="en"/>
              <a:t>BooksCorpus 800M words and Wikipedia w 2.5B words</a:t>
            </a:r>
            <a:endParaRPr/>
          </a:p>
          <a:p>
            <a:pPr indent="0" lvl="0" marL="0" rtl="0" algn="l">
              <a:spcBef>
                <a:spcPts val="0"/>
              </a:spcBef>
              <a:spcAft>
                <a:spcPts val="0"/>
              </a:spcAft>
              <a:buNone/>
            </a:pPr>
            <a:r>
              <a:rPr lang="en"/>
              <a:t>SOTA on:</a:t>
            </a:r>
            <a:endParaRPr/>
          </a:p>
          <a:p>
            <a:pPr indent="-317500" lvl="0" marL="457200" rtl="0" algn="l">
              <a:spcBef>
                <a:spcPts val="0"/>
              </a:spcBef>
              <a:spcAft>
                <a:spcPts val="0"/>
              </a:spcAft>
              <a:buSzPts val="1400"/>
              <a:buChar char="-"/>
            </a:pPr>
            <a:r>
              <a:rPr lang="en"/>
              <a:t>GLUE (general language understanding evaluation)</a:t>
            </a:r>
            <a:endParaRPr/>
          </a:p>
          <a:p>
            <a:pPr indent="-317500" lvl="0" marL="457200" rtl="0" algn="l">
              <a:spcBef>
                <a:spcPts val="0"/>
              </a:spcBef>
              <a:spcAft>
                <a:spcPts val="0"/>
              </a:spcAft>
              <a:buSzPts val="1400"/>
              <a:buChar char="-"/>
            </a:pPr>
            <a:r>
              <a:rPr lang="en"/>
              <a:t>SQuAD (stanford question answering dataset)</a:t>
            </a:r>
            <a:endParaRPr/>
          </a:p>
          <a:p>
            <a:pPr indent="-317500" lvl="0" marL="457200" rtl="0" algn="l">
              <a:spcBef>
                <a:spcPts val="0"/>
              </a:spcBef>
              <a:spcAft>
                <a:spcPts val="0"/>
              </a:spcAft>
              <a:buSzPts val="1400"/>
              <a:buChar char="-"/>
            </a:pPr>
            <a:r>
              <a:rPr lang="en"/>
              <a:t>SWAG (situations with adversarial generations)</a:t>
            </a:r>
            <a:endParaRPr/>
          </a:p>
          <a:p>
            <a:pPr indent="-317500" lvl="0" marL="457200" rtl="0" algn="l">
              <a:spcBef>
                <a:spcPts val="0"/>
              </a:spcBef>
              <a:spcAft>
                <a:spcPts val="0"/>
              </a:spcAft>
              <a:buSzPts val="1400"/>
              <a:buChar char="-"/>
            </a:pPr>
            <a:r>
              <a:rPr lang="en"/>
              <a:t>Sentiment Analysis, sentiment analysis classifier using BERT reached high performance</a:t>
            </a:r>
            <a:endParaRPr/>
          </a:p>
          <a:p>
            <a:pPr indent="0" lvl="0" marL="0" rtl="0" algn="l">
              <a:spcBef>
                <a:spcPts val="0"/>
              </a:spcBef>
              <a:spcAft>
                <a:spcPts val="0"/>
              </a:spcAft>
              <a:buNone/>
            </a:pPr>
            <a:r>
              <a:rPr lang="en"/>
              <a:t>2019/2020 Google adopted BERT for english queries, then scaled to over 70 languages</a:t>
            </a:r>
            <a:endParaRPr/>
          </a:p>
          <a:p>
            <a:pPr indent="0" lvl="0" marL="0" rtl="0" algn="l">
              <a:spcBef>
                <a:spcPts val="0"/>
              </a:spcBef>
              <a:spcAft>
                <a:spcPts val="0"/>
              </a:spcAft>
              <a:buNone/>
            </a:pPr>
            <a:r>
              <a:rPr lang="en"/>
              <a:t>345 million parameters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GPT3 175 billion params</a:t>
            </a:r>
            <a:endParaRPr/>
          </a:p>
          <a:p>
            <a:pPr indent="0" lvl="0" marL="0" rtl="0" algn="l">
              <a:spcBef>
                <a:spcPts val="0"/>
              </a:spcBef>
              <a:spcAft>
                <a:spcPts val="0"/>
              </a:spcAft>
              <a:buNone/>
            </a:pPr>
            <a:r>
              <a:rPr lang="en"/>
              <a:t>Can generate entire articles given the titles</a:t>
            </a:r>
            <a:endParaRPr/>
          </a:p>
          <a:p>
            <a:pPr indent="0" lvl="0" marL="0" rtl="0" algn="l">
              <a:spcBef>
                <a:spcPts val="0"/>
              </a:spcBef>
              <a:spcAft>
                <a:spcPts val="0"/>
              </a:spcAft>
              <a:buNone/>
            </a:pPr>
            <a:r>
              <a:rPr lang="en"/>
              <a:t>Can translate</a:t>
            </a:r>
            <a:endParaRPr/>
          </a:p>
          <a:p>
            <a:pPr indent="0" lvl="0" marL="0" rtl="0" algn="l">
              <a:spcBef>
                <a:spcPts val="0"/>
              </a:spcBef>
              <a:spcAft>
                <a:spcPts val="0"/>
              </a:spcAft>
              <a:buNone/>
            </a:pPr>
            <a:r>
              <a:rPr lang="en"/>
              <a:t>Code auto-completion</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6" name="Shape 566"/>
        <p:cNvGrpSpPr/>
        <p:nvPr/>
      </p:nvGrpSpPr>
      <p:grpSpPr>
        <a:xfrm>
          <a:off x="0" y="0"/>
          <a:ext cx="0" cy="0"/>
          <a:chOff x="0" y="0"/>
          <a:chExt cx="0" cy="0"/>
        </a:xfrm>
      </p:grpSpPr>
      <p:sp>
        <p:nvSpPr>
          <p:cNvPr id="567" name="Google Shape;567;g134c9906ebe_0_3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68" name="Google Shape;568;g134c9906ebe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3" name="Shape 573"/>
        <p:cNvGrpSpPr/>
        <p:nvPr/>
      </p:nvGrpSpPr>
      <p:grpSpPr>
        <a:xfrm>
          <a:off x="0" y="0"/>
          <a:ext cx="0" cy="0"/>
          <a:chOff x="0" y="0"/>
          <a:chExt cx="0" cy="0"/>
        </a:xfrm>
      </p:grpSpPr>
      <p:sp>
        <p:nvSpPr>
          <p:cNvPr id="574" name="Google Shape;574;g134c9906ebe_0_3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75" name="Google Shape;575;g134c9906ebe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0" name="Shape 580"/>
        <p:cNvGrpSpPr/>
        <p:nvPr/>
      </p:nvGrpSpPr>
      <p:grpSpPr>
        <a:xfrm>
          <a:off x="0" y="0"/>
          <a:ext cx="0" cy="0"/>
          <a:chOff x="0" y="0"/>
          <a:chExt cx="0" cy="0"/>
        </a:xfrm>
      </p:grpSpPr>
      <p:sp>
        <p:nvSpPr>
          <p:cNvPr id="581" name="Google Shape;581;g1201be4bb10_0_3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82" name="Google Shape;582;g1201be4bb10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7" name="Shape 587"/>
        <p:cNvGrpSpPr/>
        <p:nvPr/>
      </p:nvGrpSpPr>
      <p:grpSpPr>
        <a:xfrm>
          <a:off x="0" y="0"/>
          <a:ext cx="0" cy="0"/>
          <a:chOff x="0" y="0"/>
          <a:chExt cx="0" cy="0"/>
        </a:xfrm>
      </p:grpSpPr>
      <p:sp>
        <p:nvSpPr>
          <p:cNvPr id="588" name="Google Shape;588;g134c9906ebe_0_8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89" name="Google Shape;589;g134c9906ebe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4" name="Shape 594"/>
        <p:cNvGrpSpPr/>
        <p:nvPr/>
      </p:nvGrpSpPr>
      <p:grpSpPr>
        <a:xfrm>
          <a:off x="0" y="0"/>
          <a:ext cx="0" cy="0"/>
          <a:chOff x="0" y="0"/>
          <a:chExt cx="0" cy="0"/>
        </a:xfrm>
      </p:grpSpPr>
      <p:sp>
        <p:nvSpPr>
          <p:cNvPr id="595" name="Google Shape;595;g134c9906ebe_0_4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96" name="Google Shape;596;g134c9906ebe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1" name="Shape 601"/>
        <p:cNvGrpSpPr/>
        <p:nvPr/>
      </p:nvGrpSpPr>
      <p:grpSpPr>
        <a:xfrm>
          <a:off x="0" y="0"/>
          <a:ext cx="0" cy="0"/>
          <a:chOff x="0" y="0"/>
          <a:chExt cx="0" cy="0"/>
        </a:xfrm>
      </p:grpSpPr>
      <p:sp>
        <p:nvSpPr>
          <p:cNvPr id="602" name="Google Shape;602;g1358b231006_0_41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03" name="Google Shape;603;g1358b231006_0_4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1358b231006_0_11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1358b231006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1358b231006_0_13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1358b231006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flipH="1">
            <a:off x="8246400" y="4245925"/>
            <a:ext cx="897600" cy="8976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8246400" y="4245875"/>
            <a:ext cx="897600" cy="897600"/>
          </a:xfrm>
          <a:prstGeom prst="round1Rect">
            <a:avLst>
              <a:gd fmla="val 16667" name="adj"/>
            </a:avLst>
          </a:prstGeom>
          <a:solidFill>
            <a:schemeClr val="lt1">
              <a:alpha val="680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ph type="ctrTitle"/>
          </p:nvPr>
        </p:nvSpPr>
        <p:spPr>
          <a:xfrm>
            <a:off x="390525" y="1819275"/>
            <a:ext cx="8222100" cy="933600"/>
          </a:xfrm>
          <a:prstGeom prst="rect">
            <a:avLst/>
          </a:prstGeom>
        </p:spPr>
        <p:txBody>
          <a:bodyPr anchorCtr="0" anchor="b"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13" name="Google Shape;13;p2"/>
          <p:cNvSpPr txBox="1"/>
          <p:nvPr>
            <p:ph idx="1" type="subTitle"/>
          </p:nvPr>
        </p:nvSpPr>
        <p:spPr>
          <a:xfrm>
            <a:off x="390525" y="2789130"/>
            <a:ext cx="8222100" cy="4329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p:txBody>
      </p:sp>
      <p:sp>
        <p:nvSpPr>
          <p:cNvPr id="14" name="Google Shape;14;p2"/>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4"/>
        </a:solidFill>
      </p:bgPr>
    </p:bg>
    <p:spTree>
      <p:nvGrpSpPr>
        <p:cNvPr id="57" name="Shape 57"/>
        <p:cNvGrpSpPr/>
        <p:nvPr/>
      </p:nvGrpSpPr>
      <p:grpSpPr>
        <a:xfrm>
          <a:off x="0" y="0"/>
          <a:ext cx="0" cy="0"/>
          <a:chOff x="0" y="0"/>
          <a:chExt cx="0" cy="0"/>
        </a:xfrm>
      </p:grpSpPr>
      <p:sp>
        <p:nvSpPr>
          <p:cNvPr id="58" name="Google Shape;58;p11"/>
          <p:cNvSpPr txBox="1"/>
          <p:nvPr>
            <p:ph hasCustomPrompt="1" type="title"/>
          </p:nvPr>
        </p:nvSpPr>
        <p:spPr>
          <a:xfrm>
            <a:off x="475500" y="1258525"/>
            <a:ext cx="8222100" cy="19635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dk2"/>
              </a:buClr>
              <a:buSzPts val="12000"/>
              <a:buNone/>
              <a:defRPr sz="12000">
                <a:solidFill>
                  <a:schemeClr val="dk2"/>
                </a:solidFill>
              </a:defRPr>
            </a:lvl1pPr>
            <a:lvl2pPr lvl="1" algn="ctr">
              <a:spcBef>
                <a:spcPts val="0"/>
              </a:spcBef>
              <a:spcAft>
                <a:spcPts val="0"/>
              </a:spcAft>
              <a:buClr>
                <a:schemeClr val="dk2"/>
              </a:buClr>
              <a:buSzPts val="12000"/>
              <a:buNone/>
              <a:defRPr sz="12000">
                <a:solidFill>
                  <a:schemeClr val="dk2"/>
                </a:solidFill>
              </a:defRPr>
            </a:lvl2pPr>
            <a:lvl3pPr lvl="2" algn="ctr">
              <a:spcBef>
                <a:spcPts val="0"/>
              </a:spcBef>
              <a:spcAft>
                <a:spcPts val="0"/>
              </a:spcAft>
              <a:buClr>
                <a:schemeClr val="dk2"/>
              </a:buClr>
              <a:buSzPts val="12000"/>
              <a:buNone/>
              <a:defRPr sz="12000">
                <a:solidFill>
                  <a:schemeClr val="dk2"/>
                </a:solidFill>
              </a:defRPr>
            </a:lvl3pPr>
            <a:lvl4pPr lvl="3" algn="ctr">
              <a:spcBef>
                <a:spcPts val="0"/>
              </a:spcBef>
              <a:spcAft>
                <a:spcPts val="0"/>
              </a:spcAft>
              <a:buClr>
                <a:schemeClr val="dk2"/>
              </a:buClr>
              <a:buSzPts val="12000"/>
              <a:buNone/>
              <a:defRPr sz="12000">
                <a:solidFill>
                  <a:schemeClr val="dk2"/>
                </a:solidFill>
              </a:defRPr>
            </a:lvl4pPr>
            <a:lvl5pPr lvl="4" algn="ctr">
              <a:spcBef>
                <a:spcPts val="0"/>
              </a:spcBef>
              <a:spcAft>
                <a:spcPts val="0"/>
              </a:spcAft>
              <a:buClr>
                <a:schemeClr val="dk2"/>
              </a:buClr>
              <a:buSzPts val="12000"/>
              <a:buNone/>
              <a:defRPr sz="12000">
                <a:solidFill>
                  <a:schemeClr val="dk2"/>
                </a:solidFill>
              </a:defRPr>
            </a:lvl5pPr>
            <a:lvl6pPr lvl="5" algn="ctr">
              <a:spcBef>
                <a:spcPts val="0"/>
              </a:spcBef>
              <a:spcAft>
                <a:spcPts val="0"/>
              </a:spcAft>
              <a:buClr>
                <a:schemeClr val="dk2"/>
              </a:buClr>
              <a:buSzPts val="12000"/>
              <a:buNone/>
              <a:defRPr sz="12000">
                <a:solidFill>
                  <a:schemeClr val="dk2"/>
                </a:solidFill>
              </a:defRPr>
            </a:lvl6pPr>
            <a:lvl7pPr lvl="6" algn="ctr">
              <a:spcBef>
                <a:spcPts val="0"/>
              </a:spcBef>
              <a:spcAft>
                <a:spcPts val="0"/>
              </a:spcAft>
              <a:buClr>
                <a:schemeClr val="dk2"/>
              </a:buClr>
              <a:buSzPts val="12000"/>
              <a:buNone/>
              <a:defRPr sz="12000">
                <a:solidFill>
                  <a:schemeClr val="dk2"/>
                </a:solidFill>
              </a:defRPr>
            </a:lvl7pPr>
            <a:lvl8pPr lvl="7" algn="ctr">
              <a:spcBef>
                <a:spcPts val="0"/>
              </a:spcBef>
              <a:spcAft>
                <a:spcPts val="0"/>
              </a:spcAft>
              <a:buClr>
                <a:schemeClr val="dk2"/>
              </a:buClr>
              <a:buSzPts val="12000"/>
              <a:buNone/>
              <a:defRPr sz="12000">
                <a:solidFill>
                  <a:schemeClr val="dk2"/>
                </a:solidFill>
              </a:defRPr>
            </a:lvl8pPr>
            <a:lvl9pPr lvl="8" algn="ctr">
              <a:spcBef>
                <a:spcPts val="0"/>
              </a:spcBef>
              <a:spcAft>
                <a:spcPts val="0"/>
              </a:spcAft>
              <a:buClr>
                <a:schemeClr val="dk2"/>
              </a:buClr>
              <a:buSzPts val="12000"/>
              <a:buNone/>
              <a:defRPr sz="12000">
                <a:solidFill>
                  <a:schemeClr val="dk2"/>
                </a:solidFill>
              </a:defRPr>
            </a:lvl9pPr>
          </a:lstStyle>
          <a:p>
            <a:r>
              <a:t>xx%</a:t>
            </a:r>
          </a:p>
        </p:txBody>
      </p:sp>
      <p:sp>
        <p:nvSpPr>
          <p:cNvPr id="59" name="Google Shape;59;p11"/>
          <p:cNvSpPr txBox="1"/>
          <p:nvPr>
            <p:ph idx="1" type="body"/>
          </p:nvPr>
        </p:nvSpPr>
        <p:spPr>
          <a:xfrm>
            <a:off x="475500" y="3304625"/>
            <a:ext cx="82221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60" name="Google Shape;60;p11"/>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4"/>
        </a:solidFill>
      </p:bgPr>
    </p:bg>
    <p:spTree>
      <p:nvGrpSpPr>
        <p:cNvPr id="61" name="Shape 61"/>
        <p:cNvGrpSpPr/>
        <p:nvPr/>
      </p:nvGrpSpPr>
      <p:grpSpPr>
        <a:xfrm>
          <a:off x="0" y="0"/>
          <a:ext cx="0" cy="0"/>
          <a:chOff x="0" y="0"/>
          <a:chExt cx="0" cy="0"/>
        </a:xfrm>
      </p:grpSpPr>
      <p:sp>
        <p:nvSpPr>
          <p:cNvPr id="62" name="Google Shape;62;p12"/>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3"/>
          <p:cNvSpPr txBox="1"/>
          <p:nvPr>
            <p:ph type="title"/>
          </p:nvPr>
        </p:nvSpPr>
        <p:spPr>
          <a:xfrm>
            <a:off x="460950" y="2065350"/>
            <a:ext cx="8222100" cy="1012800"/>
          </a:xfrm>
          <a:prstGeom prst="rect">
            <a:avLst/>
          </a:prstGeom>
        </p:spPr>
        <p:txBody>
          <a:bodyPr anchorCtr="0" anchor="ctr" bIns="91425" lIns="91425" spcFirstLastPara="1" rIns="91425" wrap="square" tIns="91425">
            <a:no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7" name="Google Shape;17;p3"/>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2" name="Google Shape;22;p4"/>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3" name="Google Shape;23;p4"/>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5"/>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5"/>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8" name="Google Shape;28;p5"/>
          <p:cNvSpPr txBox="1"/>
          <p:nvPr>
            <p:ph idx="1" type="body"/>
          </p:nvPr>
        </p:nvSpPr>
        <p:spPr>
          <a:xfrm>
            <a:off x="471900" y="1919075"/>
            <a:ext cx="3999900" cy="2710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9" name="Google Shape;29;p5"/>
          <p:cNvSpPr txBox="1"/>
          <p:nvPr>
            <p:ph idx="2" type="body"/>
          </p:nvPr>
        </p:nvSpPr>
        <p:spPr>
          <a:xfrm>
            <a:off x="4694250" y="1919075"/>
            <a:ext cx="3999900" cy="2710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0" name="Google Shape;30;p5"/>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 name="Shape 31"/>
        <p:cNvGrpSpPr/>
        <p:nvPr/>
      </p:nvGrpSpPr>
      <p:grpSpPr>
        <a:xfrm>
          <a:off x="0" y="0"/>
          <a:ext cx="0" cy="0"/>
          <a:chOff x="0" y="0"/>
          <a:chExt cx="0" cy="0"/>
        </a:xfrm>
      </p:grpSpPr>
      <p:sp>
        <p:nvSpPr>
          <p:cNvPr id="32" name="Google Shape;32;p6"/>
          <p:cNvSpPr/>
          <p:nvPr/>
        </p:nvSpPr>
        <p:spPr>
          <a:xfrm flipH="1" rot="10800000">
            <a:off x="0" y="656400"/>
            <a:ext cx="9144000" cy="4487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6"/>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6"/>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lvl1pPr lvl="0">
              <a:spcBef>
                <a:spcPts val="0"/>
              </a:spcBef>
              <a:spcAft>
                <a:spcPts val="0"/>
              </a:spcAft>
              <a:buSzPts val="1800"/>
              <a:buNone/>
              <a:defRPr sz="1800"/>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35" name="Google Shape;35;p6"/>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6" name="Shape 36"/>
        <p:cNvGrpSpPr/>
        <p:nvPr/>
      </p:nvGrpSpPr>
      <p:grpSpPr>
        <a:xfrm>
          <a:off x="0" y="0"/>
          <a:ext cx="0" cy="0"/>
          <a:chOff x="0" y="0"/>
          <a:chExt cx="0" cy="0"/>
        </a:xfrm>
      </p:grpSpPr>
      <p:sp>
        <p:nvSpPr>
          <p:cNvPr id="37" name="Google Shape;37;p7"/>
          <p:cNvSpPr txBox="1"/>
          <p:nvPr/>
        </p:nvSpPr>
        <p:spPr>
          <a:xfrm flipH="1" rot="10800000">
            <a:off x="3276600" y="25"/>
            <a:ext cx="58674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7"/>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7"/>
          <p:cNvSpPr txBox="1"/>
          <p:nvPr>
            <p:ph type="title"/>
          </p:nvPr>
        </p:nvSpPr>
        <p:spPr>
          <a:xfrm>
            <a:off x="226078" y="357800"/>
            <a:ext cx="2808000" cy="9534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0" name="Google Shape;40;p7"/>
          <p:cNvSpPr txBox="1"/>
          <p:nvPr>
            <p:ph idx="1" type="body"/>
          </p:nvPr>
        </p:nvSpPr>
        <p:spPr>
          <a:xfrm>
            <a:off x="226075" y="1465800"/>
            <a:ext cx="2808000" cy="3163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Clr>
                <a:schemeClr val="lt1"/>
              </a:buClr>
              <a:buSzPts val="1200"/>
              <a:buChar char="●"/>
              <a:defRPr sz="1200">
                <a:solidFill>
                  <a:schemeClr val="lt1"/>
                </a:solidFill>
              </a:defRPr>
            </a:lvl1pPr>
            <a:lvl2pPr indent="-304800" lvl="1" marL="914400">
              <a:spcBef>
                <a:spcPts val="1600"/>
              </a:spcBef>
              <a:spcAft>
                <a:spcPts val="0"/>
              </a:spcAft>
              <a:buClr>
                <a:schemeClr val="lt1"/>
              </a:buClr>
              <a:buSzPts val="1200"/>
              <a:buChar char="○"/>
              <a:defRPr sz="1200">
                <a:solidFill>
                  <a:schemeClr val="lt1"/>
                </a:solidFill>
              </a:defRPr>
            </a:lvl2pPr>
            <a:lvl3pPr indent="-304800" lvl="2" marL="1371600">
              <a:spcBef>
                <a:spcPts val="1600"/>
              </a:spcBef>
              <a:spcAft>
                <a:spcPts val="0"/>
              </a:spcAft>
              <a:buClr>
                <a:schemeClr val="lt1"/>
              </a:buClr>
              <a:buSzPts val="1200"/>
              <a:buChar char="■"/>
              <a:defRPr sz="1200">
                <a:solidFill>
                  <a:schemeClr val="lt1"/>
                </a:solidFill>
              </a:defRPr>
            </a:lvl3pPr>
            <a:lvl4pPr indent="-304800" lvl="3" marL="1828800">
              <a:spcBef>
                <a:spcPts val="1600"/>
              </a:spcBef>
              <a:spcAft>
                <a:spcPts val="0"/>
              </a:spcAft>
              <a:buClr>
                <a:schemeClr val="lt1"/>
              </a:buClr>
              <a:buSzPts val="1200"/>
              <a:buChar char="●"/>
              <a:defRPr sz="1200">
                <a:solidFill>
                  <a:schemeClr val="lt1"/>
                </a:solidFill>
              </a:defRPr>
            </a:lvl4pPr>
            <a:lvl5pPr indent="-304800" lvl="4" marL="2286000">
              <a:spcBef>
                <a:spcPts val="1600"/>
              </a:spcBef>
              <a:spcAft>
                <a:spcPts val="0"/>
              </a:spcAft>
              <a:buClr>
                <a:schemeClr val="lt1"/>
              </a:buClr>
              <a:buSzPts val="1200"/>
              <a:buChar char="○"/>
              <a:defRPr sz="1200">
                <a:solidFill>
                  <a:schemeClr val="lt1"/>
                </a:solidFill>
              </a:defRPr>
            </a:lvl5pPr>
            <a:lvl6pPr indent="-304800" lvl="5" marL="2743200">
              <a:spcBef>
                <a:spcPts val="1600"/>
              </a:spcBef>
              <a:spcAft>
                <a:spcPts val="0"/>
              </a:spcAft>
              <a:buClr>
                <a:schemeClr val="lt1"/>
              </a:buClr>
              <a:buSzPts val="1200"/>
              <a:buChar char="■"/>
              <a:defRPr sz="1200">
                <a:solidFill>
                  <a:schemeClr val="lt1"/>
                </a:solidFill>
              </a:defRPr>
            </a:lvl6pPr>
            <a:lvl7pPr indent="-304800" lvl="6" marL="3200400">
              <a:spcBef>
                <a:spcPts val="1600"/>
              </a:spcBef>
              <a:spcAft>
                <a:spcPts val="0"/>
              </a:spcAft>
              <a:buClr>
                <a:schemeClr val="lt1"/>
              </a:buClr>
              <a:buSzPts val="1200"/>
              <a:buChar char="●"/>
              <a:defRPr sz="1200">
                <a:solidFill>
                  <a:schemeClr val="lt1"/>
                </a:solidFill>
              </a:defRPr>
            </a:lvl7pPr>
            <a:lvl8pPr indent="-304800" lvl="7" marL="3657600">
              <a:spcBef>
                <a:spcPts val="1600"/>
              </a:spcBef>
              <a:spcAft>
                <a:spcPts val="0"/>
              </a:spcAft>
              <a:buClr>
                <a:schemeClr val="lt1"/>
              </a:buClr>
              <a:buSzPts val="1200"/>
              <a:buChar char="○"/>
              <a:defRPr sz="1200">
                <a:solidFill>
                  <a:schemeClr val="lt1"/>
                </a:solidFill>
              </a:defRPr>
            </a:lvl8pPr>
            <a:lvl9pPr indent="-304800" lvl="8" marL="4114800">
              <a:spcBef>
                <a:spcPts val="1600"/>
              </a:spcBef>
              <a:spcAft>
                <a:spcPts val="1600"/>
              </a:spcAft>
              <a:buClr>
                <a:schemeClr val="lt1"/>
              </a:buClr>
              <a:buSzPts val="1200"/>
              <a:buChar char="■"/>
              <a:defRPr sz="1200">
                <a:solidFill>
                  <a:schemeClr val="lt1"/>
                </a:solidFill>
              </a:defRPr>
            </a:lvl9pPr>
          </a:lstStyle>
          <a:p/>
        </p:txBody>
      </p:sp>
      <p:sp>
        <p:nvSpPr>
          <p:cNvPr id="41" name="Google Shape;41;p7"/>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2" name="Shape 42"/>
        <p:cNvGrpSpPr/>
        <p:nvPr/>
      </p:nvGrpSpPr>
      <p:grpSpPr>
        <a:xfrm>
          <a:off x="0" y="0"/>
          <a:ext cx="0" cy="0"/>
          <a:chOff x="0" y="0"/>
          <a:chExt cx="0" cy="0"/>
        </a:xfrm>
      </p:grpSpPr>
      <p:sp>
        <p:nvSpPr>
          <p:cNvPr id="43" name="Google Shape;43;p8"/>
          <p:cNvSpPr txBox="1"/>
          <p:nvPr>
            <p:ph type="title"/>
          </p:nvPr>
        </p:nvSpPr>
        <p:spPr>
          <a:xfrm>
            <a:off x="490250" y="488250"/>
            <a:ext cx="62271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6000"/>
              <a:buNone/>
              <a:defRPr sz="6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p:txBody>
      </p:sp>
      <p:sp>
        <p:nvSpPr>
          <p:cNvPr id="44" name="Google Shape;44;p8"/>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5" name="Shape 45"/>
        <p:cNvGrpSpPr/>
        <p:nvPr/>
      </p:nvGrpSpPr>
      <p:grpSpPr>
        <a:xfrm>
          <a:off x="0" y="0"/>
          <a:ext cx="0" cy="0"/>
          <a:chOff x="0" y="0"/>
          <a:chExt cx="0" cy="0"/>
        </a:xfrm>
      </p:grpSpPr>
      <p:sp>
        <p:nvSpPr>
          <p:cNvPr id="46" name="Google Shape;46;p9"/>
          <p:cNvSpPr/>
          <p:nvPr/>
        </p:nvSpPr>
        <p:spPr>
          <a:xfrm flipH="1">
            <a:off x="0" y="0"/>
            <a:ext cx="45720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9"/>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dk2"/>
              </a:buClr>
              <a:buSzPts val="4200"/>
              <a:buNone/>
              <a:defRPr sz="4200">
                <a:solidFill>
                  <a:schemeClr val="dk2"/>
                </a:solidFill>
              </a:defRPr>
            </a:lvl1pPr>
            <a:lvl2pPr lvl="1" algn="ctr">
              <a:spcBef>
                <a:spcPts val="0"/>
              </a:spcBef>
              <a:spcAft>
                <a:spcPts val="0"/>
              </a:spcAft>
              <a:buClr>
                <a:schemeClr val="dk2"/>
              </a:buClr>
              <a:buSzPts val="4200"/>
              <a:buNone/>
              <a:defRPr sz="4200">
                <a:solidFill>
                  <a:schemeClr val="dk2"/>
                </a:solidFill>
              </a:defRPr>
            </a:lvl2pPr>
            <a:lvl3pPr lvl="2" algn="ctr">
              <a:spcBef>
                <a:spcPts val="0"/>
              </a:spcBef>
              <a:spcAft>
                <a:spcPts val="0"/>
              </a:spcAft>
              <a:buClr>
                <a:schemeClr val="dk2"/>
              </a:buClr>
              <a:buSzPts val="4200"/>
              <a:buNone/>
              <a:defRPr sz="4200">
                <a:solidFill>
                  <a:schemeClr val="dk2"/>
                </a:solidFill>
              </a:defRPr>
            </a:lvl3pPr>
            <a:lvl4pPr lvl="3" algn="ctr">
              <a:spcBef>
                <a:spcPts val="0"/>
              </a:spcBef>
              <a:spcAft>
                <a:spcPts val="0"/>
              </a:spcAft>
              <a:buClr>
                <a:schemeClr val="dk2"/>
              </a:buClr>
              <a:buSzPts val="4200"/>
              <a:buNone/>
              <a:defRPr sz="4200">
                <a:solidFill>
                  <a:schemeClr val="dk2"/>
                </a:solidFill>
              </a:defRPr>
            </a:lvl4pPr>
            <a:lvl5pPr lvl="4" algn="ctr">
              <a:spcBef>
                <a:spcPts val="0"/>
              </a:spcBef>
              <a:spcAft>
                <a:spcPts val="0"/>
              </a:spcAft>
              <a:buClr>
                <a:schemeClr val="dk2"/>
              </a:buClr>
              <a:buSzPts val="4200"/>
              <a:buNone/>
              <a:defRPr sz="4200">
                <a:solidFill>
                  <a:schemeClr val="dk2"/>
                </a:solidFill>
              </a:defRPr>
            </a:lvl5pPr>
            <a:lvl6pPr lvl="5" algn="ctr">
              <a:spcBef>
                <a:spcPts val="0"/>
              </a:spcBef>
              <a:spcAft>
                <a:spcPts val="0"/>
              </a:spcAft>
              <a:buClr>
                <a:schemeClr val="dk2"/>
              </a:buClr>
              <a:buSzPts val="4200"/>
              <a:buNone/>
              <a:defRPr sz="4200">
                <a:solidFill>
                  <a:schemeClr val="dk2"/>
                </a:solidFill>
              </a:defRPr>
            </a:lvl6pPr>
            <a:lvl7pPr lvl="6" algn="ctr">
              <a:spcBef>
                <a:spcPts val="0"/>
              </a:spcBef>
              <a:spcAft>
                <a:spcPts val="0"/>
              </a:spcAft>
              <a:buClr>
                <a:schemeClr val="dk2"/>
              </a:buClr>
              <a:buSzPts val="4200"/>
              <a:buNone/>
              <a:defRPr sz="4200">
                <a:solidFill>
                  <a:schemeClr val="dk2"/>
                </a:solidFill>
              </a:defRPr>
            </a:lvl7pPr>
            <a:lvl8pPr lvl="7" algn="ctr">
              <a:spcBef>
                <a:spcPts val="0"/>
              </a:spcBef>
              <a:spcAft>
                <a:spcPts val="0"/>
              </a:spcAft>
              <a:buClr>
                <a:schemeClr val="dk2"/>
              </a:buClr>
              <a:buSzPts val="4200"/>
              <a:buNone/>
              <a:defRPr sz="4200">
                <a:solidFill>
                  <a:schemeClr val="dk2"/>
                </a:solidFill>
              </a:defRPr>
            </a:lvl8pPr>
            <a:lvl9pPr lvl="8" algn="ctr">
              <a:spcBef>
                <a:spcPts val="0"/>
              </a:spcBef>
              <a:spcAft>
                <a:spcPts val="0"/>
              </a:spcAft>
              <a:buClr>
                <a:schemeClr val="dk2"/>
              </a:buClr>
              <a:buSzPts val="4200"/>
              <a:buNone/>
              <a:defRPr sz="4200">
                <a:solidFill>
                  <a:schemeClr val="dk2"/>
                </a:solidFill>
              </a:defRPr>
            </a:lvl9pPr>
          </a:lstStyle>
          <a:p/>
        </p:txBody>
      </p:sp>
      <p:sp>
        <p:nvSpPr>
          <p:cNvPr id="49" name="Google Shape;49;p9"/>
          <p:cNvSpPr txBox="1"/>
          <p:nvPr>
            <p:ph idx="1" type="subTitle"/>
          </p:nvPr>
        </p:nvSpPr>
        <p:spPr>
          <a:xfrm>
            <a:off x="265500" y="2779467"/>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0" name="Google Shape;50;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51" name="Google Shape;51;p9"/>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2" name="Shape 52"/>
        <p:cNvGrpSpPr/>
        <p:nvPr/>
      </p:nvGrpSpPr>
      <p:grpSpPr>
        <a:xfrm>
          <a:off x="0" y="0"/>
          <a:ext cx="0" cy="0"/>
          <a:chOff x="0" y="0"/>
          <a:chExt cx="0" cy="0"/>
        </a:xfrm>
      </p:grpSpPr>
      <p:sp>
        <p:nvSpPr>
          <p:cNvPr id="53" name="Google Shape;53;p10"/>
          <p:cNvSpPr txBox="1"/>
          <p:nvPr/>
        </p:nvSpPr>
        <p:spPr>
          <a:xfrm flipH="1" rot="10800000">
            <a:off x="0" y="0"/>
            <a:ext cx="9144000" cy="4695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10"/>
          <p:cNvSpPr/>
          <p:nvPr/>
        </p:nvSpPr>
        <p:spPr>
          <a:xfrm flipH="1" rot="10800000">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10"/>
          <p:cNvSpPr txBox="1"/>
          <p:nvPr>
            <p:ph idx="1" type="body"/>
          </p:nvPr>
        </p:nvSpPr>
        <p:spPr>
          <a:xfrm>
            <a:off x="57150" y="4696825"/>
            <a:ext cx="8382000" cy="4467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Clr>
                <a:schemeClr val="lt1"/>
              </a:buClr>
              <a:buSzPts val="1200"/>
              <a:buNone/>
              <a:defRPr sz="1200">
                <a:solidFill>
                  <a:schemeClr val="lt1"/>
                </a:solidFill>
              </a:defRPr>
            </a:lvl1pPr>
          </a:lstStyle>
          <a:p/>
        </p:txBody>
      </p:sp>
      <p:sp>
        <p:nvSpPr>
          <p:cNvPr id="56" name="Google Shape;56;p10"/>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aterial">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1pPr>
            <a:lvl2pPr lvl="1">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2pPr>
            <a:lvl3pPr lvl="2">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3pPr>
            <a:lvl4pPr lvl="3">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4pPr>
            <a:lvl5pPr lvl="4">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5pPr>
            <a:lvl6pPr lvl="5">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6pPr>
            <a:lvl7pPr lvl="6">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7pPr>
            <a:lvl8pPr lvl="7">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8pPr>
            <a:lvl9pPr lvl="8">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9pPr>
          </a:lstStyle>
          <a:p/>
        </p:txBody>
      </p:sp>
      <p:sp>
        <p:nvSpPr>
          <p:cNvPr id="7" name="Google Shape;7;p1"/>
          <p:cNvSpPr txBox="1"/>
          <p:nvPr>
            <p:ph idx="1" type="body"/>
          </p:nvPr>
        </p:nvSpPr>
        <p:spPr>
          <a:xfrm>
            <a:off x="471900" y="1919075"/>
            <a:ext cx="8222100" cy="27102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lt2"/>
              </a:buClr>
              <a:buSzPts val="1800"/>
              <a:buFont typeface="Roboto"/>
              <a:buChar char="●"/>
              <a:defRPr sz="1800">
                <a:solidFill>
                  <a:schemeClr val="lt2"/>
                </a:solidFill>
                <a:latin typeface="Roboto"/>
                <a:ea typeface="Roboto"/>
                <a:cs typeface="Roboto"/>
                <a:sym typeface="Roboto"/>
              </a:defRPr>
            </a:lvl1pPr>
            <a:lvl2pPr indent="-317500" lvl="1" marL="9144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2pPr>
            <a:lvl3pPr indent="-317500" lvl="2" marL="13716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3pPr>
            <a:lvl4pPr indent="-317500" lvl="3" marL="18288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4pPr>
            <a:lvl5pPr indent="-317500" lvl="4" marL="22860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5pPr>
            <a:lvl6pPr indent="-317500" lvl="5" marL="27432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6pPr>
            <a:lvl7pPr indent="-317500" lvl="6" marL="32004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7pPr>
            <a:lvl8pPr indent="-317500" lvl="7" marL="36576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8pPr>
            <a:lvl9pPr indent="-317500" lvl="8" marL="4114800">
              <a:lnSpc>
                <a:spcPct val="115000"/>
              </a:lnSpc>
              <a:spcBef>
                <a:spcPts val="1600"/>
              </a:spcBef>
              <a:spcAft>
                <a:spcPts val="1600"/>
              </a:spcAft>
              <a:buClr>
                <a:schemeClr val="lt2"/>
              </a:buClr>
              <a:buSzPts val="1400"/>
              <a:buFont typeface="Roboto"/>
              <a:buChar char="■"/>
              <a:defRPr>
                <a:solidFill>
                  <a:schemeClr val="lt2"/>
                </a:solidFill>
                <a:latin typeface="Roboto"/>
                <a:ea typeface="Roboto"/>
                <a:cs typeface="Roboto"/>
                <a:sym typeface="Roboto"/>
              </a:defRPr>
            </a:lvl9pPr>
          </a:lstStyle>
          <a:p/>
        </p:txBody>
      </p:sp>
      <p:sp>
        <p:nvSpPr>
          <p:cNvPr id="8" name="Google Shape;8;p1"/>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2"/>
                </a:solidFill>
                <a:latin typeface="Roboto"/>
                <a:ea typeface="Roboto"/>
                <a:cs typeface="Roboto"/>
                <a:sym typeface="Roboto"/>
              </a:defRPr>
            </a:lvl1pPr>
            <a:lvl2pPr lvl="1" algn="r">
              <a:buNone/>
              <a:defRPr sz="1000">
                <a:solidFill>
                  <a:schemeClr val="lt2"/>
                </a:solidFill>
                <a:latin typeface="Roboto"/>
                <a:ea typeface="Roboto"/>
                <a:cs typeface="Roboto"/>
                <a:sym typeface="Roboto"/>
              </a:defRPr>
            </a:lvl2pPr>
            <a:lvl3pPr lvl="2" algn="r">
              <a:buNone/>
              <a:defRPr sz="1000">
                <a:solidFill>
                  <a:schemeClr val="lt2"/>
                </a:solidFill>
                <a:latin typeface="Roboto"/>
                <a:ea typeface="Roboto"/>
                <a:cs typeface="Roboto"/>
                <a:sym typeface="Roboto"/>
              </a:defRPr>
            </a:lvl3pPr>
            <a:lvl4pPr lvl="3" algn="r">
              <a:buNone/>
              <a:defRPr sz="1000">
                <a:solidFill>
                  <a:schemeClr val="lt2"/>
                </a:solidFill>
                <a:latin typeface="Roboto"/>
                <a:ea typeface="Roboto"/>
                <a:cs typeface="Roboto"/>
                <a:sym typeface="Roboto"/>
              </a:defRPr>
            </a:lvl4pPr>
            <a:lvl5pPr lvl="4" algn="r">
              <a:buNone/>
              <a:defRPr sz="1000">
                <a:solidFill>
                  <a:schemeClr val="lt2"/>
                </a:solidFill>
                <a:latin typeface="Roboto"/>
                <a:ea typeface="Roboto"/>
                <a:cs typeface="Roboto"/>
                <a:sym typeface="Roboto"/>
              </a:defRPr>
            </a:lvl5pPr>
            <a:lvl6pPr lvl="5" algn="r">
              <a:buNone/>
              <a:defRPr sz="1000">
                <a:solidFill>
                  <a:schemeClr val="lt2"/>
                </a:solidFill>
                <a:latin typeface="Roboto"/>
                <a:ea typeface="Roboto"/>
                <a:cs typeface="Roboto"/>
                <a:sym typeface="Roboto"/>
              </a:defRPr>
            </a:lvl6pPr>
            <a:lvl7pPr lvl="6" algn="r">
              <a:buNone/>
              <a:defRPr sz="1000">
                <a:solidFill>
                  <a:schemeClr val="lt2"/>
                </a:solidFill>
                <a:latin typeface="Roboto"/>
                <a:ea typeface="Roboto"/>
                <a:cs typeface="Roboto"/>
                <a:sym typeface="Roboto"/>
              </a:defRPr>
            </a:lvl7pPr>
            <a:lvl8pPr lvl="7" algn="r">
              <a:buNone/>
              <a:defRPr sz="1000">
                <a:solidFill>
                  <a:schemeClr val="lt2"/>
                </a:solidFill>
                <a:latin typeface="Roboto"/>
                <a:ea typeface="Roboto"/>
                <a:cs typeface="Roboto"/>
                <a:sym typeface="Roboto"/>
              </a:defRPr>
            </a:lvl8pPr>
            <a:lvl9pPr lvl="8" algn="r">
              <a:buNone/>
              <a:defRPr sz="1000">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13.png"/><Relationship Id="rId4" Type="http://schemas.openxmlformats.org/officeDocument/2006/relationships/image" Target="../media/image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7.png"/><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49.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20.png"/><Relationship Id="rId4" Type="http://schemas.openxmlformats.org/officeDocument/2006/relationships/image" Target="../media/image11.png"/><Relationship Id="rId5" Type="http://schemas.openxmlformats.org/officeDocument/2006/relationships/image" Target="../media/image1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image" Target="../media/image1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 Id="rId3" Type="http://schemas.openxmlformats.org/officeDocument/2006/relationships/image" Target="../media/image2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 Id="rId3" Type="http://schemas.openxmlformats.org/officeDocument/2006/relationships/image" Target="../media/image23.png"/><Relationship Id="rId4" Type="http://schemas.openxmlformats.org/officeDocument/2006/relationships/image" Target="../media/image22.png"/><Relationship Id="rId5" Type="http://schemas.openxmlformats.org/officeDocument/2006/relationships/image" Target="../media/image17.png"/><Relationship Id="rId6" Type="http://schemas.openxmlformats.org/officeDocument/2006/relationships/image" Target="../media/image2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 Id="rId3" Type="http://schemas.openxmlformats.org/officeDocument/2006/relationships/image" Target="../media/image15.png"/><Relationship Id="rId4" Type="http://schemas.openxmlformats.org/officeDocument/2006/relationships/image" Target="../media/image2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 Id="rId3" Type="http://schemas.openxmlformats.org/officeDocument/2006/relationships/image" Target="../media/image28.png"/><Relationship Id="rId4" Type="http://schemas.openxmlformats.org/officeDocument/2006/relationships/image" Target="../media/image1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 Id="rId3" Type="http://schemas.openxmlformats.org/officeDocument/2006/relationships/image" Target="../media/image10.jpg"/><Relationship Id="rId4" Type="http://schemas.openxmlformats.org/officeDocument/2006/relationships/image" Target="../media/image27.jpg"/><Relationship Id="rId5" Type="http://schemas.openxmlformats.org/officeDocument/2006/relationships/image" Target="../media/image6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xml"/><Relationship Id="rId3" Type="http://schemas.openxmlformats.org/officeDocument/2006/relationships/image" Target="../media/image16.gif"/><Relationship Id="rId4" Type="http://schemas.openxmlformats.org/officeDocument/2006/relationships/image" Target="../media/image3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 Id="rId3" Type="http://schemas.openxmlformats.org/officeDocument/2006/relationships/image" Target="../media/image4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3.xml"/><Relationship Id="rId3" Type="http://schemas.openxmlformats.org/officeDocument/2006/relationships/image" Target="../media/image6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5.xml"/><Relationship Id="rId3" Type="http://schemas.openxmlformats.org/officeDocument/2006/relationships/image" Target="../media/image4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7.xml"/><Relationship Id="rId3" Type="http://schemas.openxmlformats.org/officeDocument/2006/relationships/image" Target="../media/image3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image" Target="../media/image1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0.xml"/><Relationship Id="rId3" Type="http://schemas.openxmlformats.org/officeDocument/2006/relationships/image" Target="../media/image21.png"/><Relationship Id="rId4" Type="http://schemas.openxmlformats.org/officeDocument/2006/relationships/image" Target="../media/image3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1.xml"/><Relationship Id="rId3" Type="http://schemas.openxmlformats.org/officeDocument/2006/relationships/image" Target="../media/image24.png"/><Relationship Id="rId4" Type="http://schemas.openxmlformats.org/officeDocument/2006/relationships/image" Target="../media/image29.png"/><Relationship Id="rId5" Type="http://schemas.openxmlformats.org/officeDocument/2006/relationships/image" Target="../media/image25.png"/><Relationship Id="rId6" Type="http://schemas.openxmlformats.org/officeDocument/2006/relationships/image" Target="../media/image26.png"/><Relationship Id="rId7" Type="http://schemas.openxmlformats.org/officeDocument/2006/relationships/image" Target="../media/image4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2.xml"/><Relationship Id="rId3" Type="http://schemas.openxmlformats.org/officeDocument/2006/relationships/image" Target="../media/image51.png"/><Relationship Id="rId4" Type="http://schemas.openxmlformats.org/officeDocument/2006/relationships/image" Target="../media/image32.png"/><Relationship Id="rId5" Type="http://schemas.openxmlformats.org/officeDocument/2006/relationships/image" Target="../media/image3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3.xml"/><Relationship Id="rId3" Type="http://schemas.openxmlformats.org/officeDocument/2006/relationships/image" Target="../media/image42.png"/><Relationship Id="rId4" Type="http://schemas.openxmlformats.org/officeDocument/2006/relationships/image" Target="../media/image39.png"/><Relationship Id="rId5" Type="http://schemas.openxmlformats.org/officeDocument/2006/relationships/image" Target="../media/image45.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4.xml"/><Relationship Id="rId3" Type="http://schemas.openxmlformats.org/officeDocument/2006/relationships/image" Target="../media/image57.png"/><Relationship Id="rId4" Type="http://schemas.openxmlformats.org/officeDocument/2006/relationships/image" Target="../media/image35.png"/><Relationship Id="rId5" Type="http://schemas.openxmlformats.org/officeDocument/2006/relationships/image" Target="../media/image38.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5.xml"/><Relationship Id="rId3" Type="http://schemas.openxmlformats.org/officeDocument/2006/relationships/image" Target="../media/image7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7.xml"/><Relationship Id="rId3" Type="http://schemas.openxmlformats.org/officeDocument/2006/relationships/image" Target="../media/image34.png"/><Relationship Id="rId4" Type="http://schemas.openxmlformats.org/officeDocument/2006/relationships/image" Target="../media/image52.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8.xml"/><Relationship Id="rId3" Type="http://schemas.openxmlformats.org/officeDocument/2006/relationships/image" Target="../media/image70.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9.xml"/><Relationship Id="rId3" Type="http://schemas.openxmlformats.org/officeDocument/2006/relationships/image" Target="../media/image5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1.xml"/><Relationship Id="rId3" Type="http://schemas.openxmlformats.org/officeDocument/2006/relationships/image" Target="../media/image37.png"/><Relationship Id="rId4" Type="http://schemas.openxmlformats.org/officeDocument/2006/relationships/image" Target="../media/image41.jp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2.xml"/><Relationship Id="rId3" Type="http://schemas.openxmlformats.org/officeDocument/2006/relationships/image" Target="../media/image65.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3.xml"/><Relationship Id="rId3" Type="http://schemas.openxmlformats.org/officeDocument/2006/relationships/image" Target="../media/image67.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4.xml"/><Relationship Id="rId3" Type="http://schemas.openxmlformats.org/officeDocument/2006/relationships/image" Target="../media/image68.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5.xml"/><Relationship Id="rId3" Type="http://schemas.openxmlformats.org/officeDocument/2006/relationships/image" Target="../media/image43.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6.xml"/><Relationship Id="rId3" Type="http://schemas.openxmlformats.org/officeDocument/2006/relationships/image" Target="../media/image72.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7.xml"/><Relationship Id="rId3" Type="http://schemas.openxmlformats.org/officeDocument/2006/relationships/image" Target="../media/image46.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8.xml"/><Relationship Id="rId3" Type="http://schemas.openxmlformats.org/officeDocument/2006/relationships/image" Target="../media/image63.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9.xml"/><Relationship Id="rId3" Type="http://schemas.openxmlformats.org/officeDocument/2006/relationships/image" Target="../media/image48.png"/><Relationship Id="rId4" Type="http://schemas.openxmlformats.org/officeDocument/2006/relationships/image" Target="../media/image7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5.gif"/></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1.xml"/><Relationship Id="rId3" Type="http://schemas.openxmlformats.org/officeDocument/2006/relationships/image" Target="../media/image50.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3.xml"/><Relationship Id="rId3" Type="http://schemas.openxmlformats.org/officeDocument/2006/relationships/image" Target="../media/image62.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5.xml"/><Relationship Id="rId3" Type="http://schemas.openxmlformats.org/officeDocument/2006/relationships/image" Target="../media/image66.png"/><Relationship Id="rId4" Type="http://schemas.openxmlformats.org/officeDocument/2006/relationships/image" Target="../media/image71.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9.xml"/><Relationship Id="rId3" Type="http://schemas.openxmlformats.org/officeDocument/2006/relationships/image" Target="../media/image5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0.xml"/><Relationship Id="rId3" Type="http://schemas.openxmlformats.org/officeDocument/2006/relationships/image" Target="../media/image54.jp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2.xml"/><Relationship Id="rId3" Type="http://schemas.openxmlformats.org/officeDocument/2006/relationships/image" Target="../media/image56.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3.xml"/><Relationship Id="rId3" Type="http://schemas.openxmlformats.org/officeDocument/2006/relationships/image" Target="../media/image53.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4.xml"/><Relationship Id="rId3" Type="http://schemas.openxmlformats.org/officeDocument/2006/relationships/image" Target="../media/image64.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5.xml"/><Relationship Id="rId3" Type="http://schemas.openxmlformats.org/officeDocument/2006/relationships/image" Target="../media/image59.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6.xml"/><Relationship Id="rId3" Type="http://schemas.openxmlformats.org/officeDocument/2006/relationships/image" Target="../media/image60.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1.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p13"/>
          <p:cNvSpPr txBox="1"/>
          <p:nvPr>
            <p:ph type="ctrTitle"/>
          </p:nvPr>
        </p:nvSpPr>
        <p:spPr>
          <a:xfrm>
            <a:off x="390525" y="185325"/>
            <a:ext cx="8222100" cy="3939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Introduction to Deep Learning:</a:t>
            </a:r>
            <a:endParaRPr/>
          </a:p>
          <a:p>
            <a:pPr indent="0" lvl="0" marL="0" rtl="0" algn="l">
              <a:spcBef>
                <a:spcPts val="0"/>
              </a:spcBef>
              <a:spcAft>
                <a:spcPts val="0"/>
              </a:spcAft>
              <a:buNone/>
            </a:pPr>
            <a:r>
              <a:rPr lang="en"/>
              <a:t>Neural Networks and Applications </a:t>
            </a:r>
            <a:endParaRPr/>
          </a:p>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22"/>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Historical Motivation</a:t>
            </a:r>
            <a:endParaRPr/>
          </a:p>
        </p:txBody>
      </p:sp>
      <p:sp>
        <p:nvSpPr>
          <p:cNvPr id="126" name="Google Shape;126;p22"/>
          <p:cNvSpPr txBox="1"/>
          <p:nvPr>
            <p:ph idx="4294967295" type="body"/>
          </p:nvPr>
        </p:nvSpPr>
        <p:spPr>
          <a:xfrm>
            <a:off x="471900" y="744875"/>
            <a:ext cx="3785400" cy="388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Equivalence between different approaches in research:</a:t>
            </a:r>
            <a:endParaRPr/>
          </a:p>
          <a:p>
            <a:pPr indent="-342900" lvl="0" marL="457200" rtl="0" algn="l">
              <a:spcBef>
                <a:spcPts val="1600"/>
              </a:spcBef>
              <a:spcAft>
                <a:spcPts val="0"/>
              </a:spcAft>
              <a:buSzPts val="1800"/>
              <a:buChar char="-"/>
            </a:pPr>
            <a:r>
              <a:rPr lang="en"/>
              <a:t>Mathematical</a:t>
            </a:r>
            <a:endParaRPr/>
          </a:p>
          <a:p>
            <a:pPr indent="-342900" lvl="0" marL="457200" rtl="0" algn="l">
              <a:spcBef>
                <a:spcPts val="0"/>
              </a:spcBef>
              <a:spcAft>
                <a:spcPts val="0"/>
              </a:spcAft>
              <a:buSzPts val="1800"/>
              <a:buChar char="-"/>
            </a:pPr>
            <a:r>
              <a:rPr lang="en"/>
              <a:t>Logic operational</a:t>
            </a:r>
            <a:endParaRPr/>
          </a:p>
          <a:p>
            <a:pPr indent="-342900" lvl="0" marL="457200" rtl="0" algn="l">
              <a:spcBef>
                <a:spcPts val="0"/>
              </a:spcBef>
              <a:spcAft>
                <a:spcPts val="0"/>
              </a:spcAft>
              <a:buSzPts val="1800"/>
              <a:buChar char="-"/>
            </a:pPr>
            <a:r>
              <a:rPr lang="en"/>
              <a:t>Computer</a:t>
            </a:r>
            <a:endParaRPr/>
          </a:p>
          <a:p>
            <a:pPr indent="-342900" lvl="0" marL="457200" rtl="0" algn="l">
              <a:spcBef>
                <a:spcPts val="0"/>
              </a:spcBef>
              <a:spcAft>
                <a:spcPts val="0"/>
              </a:spcAft>
              <a:buSzPts val="1800"/>
              <a:buChar char="-"/>
            </a:pPr>
            <a:r>
              <a:rPr lang="en"/>
              <a:t>Cellular automata</a:t>
            </a:r>
            <a:endParaRPr/>
          </a:p>
          <a:p>
            <a:pPr indent="-342900" lvl="0" marL="457200" rtl="0" algn="l">
              <a:spcBef>
                <a:spcPts val="0"/>
              </a:spcBef>
              <a:spcAft>
                <a:spcPts val="0"/>
              </a:spcAft>
              <a:buSzPts val="1800"/>
              <a:buChar char="-"/>
            </a:pPr>
            <a:r>
              <a:rPr lang="en"/>
              <a:t>Biological</a:t>
            </a:r>
            <a:endParaRPr/>
          </a:p>
        </p:txBody>
      </p:sp>
      <p:pic>
        <p:nvPicPr>
          <p:cNvPr id="127" name="Google Shape;127;p22"/>
          <p:cNvPicPr preferRelativeResize="0"/>
          <p:nvPr/>
        </p:nvPicPr>
        <p:blipFill>
          <a:blip r:embed="rId3">
            <a:alphaModFix/>
          </a:blip>
          <a:stretch>
            <a:fillRect/>
          </a:stretch>
        </p:blipFill>
        <p:spPr>
          <a:xfrm>
            <a:off x="4517850" y="847774"/>
            <a:ext cx="4407000" cy="3992222"/>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23"/>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Models of Computation: Biological</a:t>
            </a:r>
            <a:endParaRPr/>
          </a:p>
        </p:txBody>
      </p:sp>
      <p:sp>
        <p:nvSpPr>
          <p:cNvPr id="133" name="Google Shape;133;p23"/>
          <p:cNvSpPr txBox="1"/>
          <p:nvPr>
            <p:ph idx="4294967295" type="body"/>
          </p:nvPr>
        </p:nvSpPr>
        <p:spPr>
          <a:xfrm>
            <a:off x="471900" y="744875"/>
            <a:ext cx="8222100" cy="2253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Biological</a:t>
            </a:r>
            <a:r>
              <a:rPr lang="en"/>
              <a:t>:</a:t>
            </a:r>
            <a:endParaRPr/>
          </a:p>
          <a:p>
            <a:pPr indent="0" lvl="0" marL="0" rtl="0" algn="l">
              <a:spcBef>
                <a:spcPts val="1600"/>
              </a:spcBef>
              <a:spcAft>
                <a:spcPts val="0"/>
              </a:spcAft>
              <a:buNone/>
            </a:pPr>
            <a:r>
              <a:rPr lang="en"/>
              <a:t>Explanations of biological systems led to definitions of networks that are unlike </a:t>
            </a:r>
            <a:r>
              <a:rPr lang="en"/>
              <a:t>current</a:t>
            </a:r>
            <a:r>
              <a:rPr lang="en"/>
              <a:t> paradigms in </a:t>
            </a:r>
            <a:r>
              <a:rPr lang="en"/>
              <a:t>previously</a:t>
            </a:r>
            <a:r>
              <a:rPr lang="en"/>
              <a:t> mentioned fields of study:</a:t>
            </a:r>
            <a:endParaRPr/>
          </a:p>
          <a:p>
            <a:pPr indent="-342900" lvl="0" marL="457200" rtl="0" algn="l">
              <a:spcBef>
                <a:spcPts val="1600"/>
              </a:spcBef>
              <a:spcAft>
                <a:spcPts val="0"/>
              </a:spcAft>
              <a:buSzPts val="1800"/>
              <a:buChar char="-"/>
            </a:pPr>
            <a:r>
              <a:rPr lang="en"/>
              <a:t>Have hierarchical and multi-layered structures in biology</a:t>
            </a:r>
            <a:endParaRPr/>
          </a:p>
          <a:p>
            <a:pPr indent="-342900" lvl="0" marL="457200" rtl="0" algn="l">
              <a:spcBef>
                <a:spcPts val="0"/>
              </a:spcBef>
              <a:spcAft>
                <a:spcPts val="0"/>
              </a:spcAft>
              <a:buSzPts val="1800"/>
              <a:buChar char="-"/>
            </a:pPr>
            <a:r>
              <a:rPr lang="en"/>
              <a:t>Non-trivial connections and processes</a:t>
            </a:r>
            <a:endParaRPr/>
          </a:p>
          <a:p>
            <a:pPr indent="0" lvl="0" marL="0" rtl="0" algn="l">
              <a:spcBef>
                <a:spcPts val="1600"/>
              </a:spcBef>
              <a:spcAft>
                <a:spcPts val="1600"/>
              </a:spcAft>
              <a:buNone/>
            </a:pPr>
            <a:r>
              <a:t/>
            </a:r>
            <a:endParaRPr/>
          </a:p>
        </p:txBody>
      </p:sp>
      <p:pic>
        <p:nvPicPr>
          <p:cNvPr descr="How Do Artificial Neural Network Recognize Images | by PRIYANSHU JAIN |  HackerNoon.com | Medium" id="134" name="Google Shape;134;p23"/>
          <p:cNvPicPr preferRelativeResize="0"/>
          <p:nvPr/>
        </p:nvPicPr>
        <p:blipFill>
          <a:blip r:embed="rId3">
            <a:alphaModFix/>
          </a:blip>
          <a:stretch>
            <a:fillRect/>
          </a:stretch>
        </p:blipFill>
        <p:spPr>
          <a:xfrm>
            <a:off x="1984338" y="2889450"/>
            <a:ext cx="5175325" cy="19407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4"/>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Computing Model</a:t>
            </a:r>
            <a:endParaRPr/>
          </a:p>
        </p:txBody>
      </p:sp>
      <p:sp>
        <p:nvSpPr>
          <p:cNvPr id="140" name="Google Shape;140;p24"/>
          <p:cNvSpPr txBox="1"/>
          <p:nvPr>
            <p:ph idx="4294967295" type="body"/>
          </p:nvPr>
        </p:nvSpPr>
        <p:spPr>
          <a:xfrm>
            <a:off x="471900" y="744875"/>
            <a:ext cx="8222100" cy="404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Computing: composition of several paradigms and theories</a:t>
            </a:r>
            <a:endParaRPr/>
          </a:p>
          <a:p>
            <a:pPr indent="-342900" lvl="0" marL="457200" rtl="0" algn="l">
              <a:spcBef>
                <a:spcPts val="1600"/>
              </a:spcBef>
              <a:spcAft>
                <a:spcPts val="0"/>
              </a:spcAft>
              <a:buSzPts val="1800"/>
              <a:buChar char="-"/>
            </a:pPr>
            <a:r>
              <a:rPr lang="en"/>
              <a:t>Storage of information</a:t>
            </a:r>
            <a:endParaRPr/>
          </a:p>
          <a:p>
            <a:pPr indent="-342900" lvl="0" marL="457200" rtl="0" algn="l">
              <a:spcBef>
                <a:spcPts val="0"/>
              </a:spcBef>
              <a:spcAft>
                <a:spcPts val="0"/>
              </a:spcAft>
              <a:buSzPts val="1800"/>
              <a:buChar char="-"/>
            </a:pPr>
            <a:r>
              <a:rPr lang="en"/>
              <a:t>Transmissions of </a:t>
            </a:r>
            <a:r>
              <a:rPr lang="en"/>
              <a:t>information</a:t>
            </a:r>
            <a:endParaRPr/>
          </a:p>
          <a:p>
            <a:pPr indent="-342900" lvl="0" marL="457200" rtl="0" algn="l">
              <a:spcBef>
                <a:spcPts val="0"/>
              </a:spcBef>
              <a:spcAft>
                <a:spcPts val="0"/>
              </a:spcAft>
              <a:buSzPts val="1800"/>
              <a:buChar char="-"/>
            </a:pPr>
            <a:r>
              <a:rPr lang="en"/>
              <a:t>Information processing</a:t>
            </a:r>
            <a:endParaRPr/>
          </a:p>
          <a:p>
            <a:pPr indent="0" lvl="0" marL="0" rtl="0" algn="l">
              <a:spcBef>
                <a:spcPts val="1600"/>
              </a:spcBef>
              <a:spcAft>
                <a:spcPts val="1600"/>
              </a:spcAft>
              <a:buNone/>
            </a:pPr>
            <a:r>
              <a:rPr lang="en"/>
              <a:t>Think of previously mentioned theories and their contributions here, in particular, contributions from Turing and Von Neumann</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25"/>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Computing Model</a:t>
            </a:r>
            <a:endParaRPr/>
          </a:p>
        </p:txBody>
      </p:sp>
      <p:sp>
        <p:nvSpPr>
          <p:cNvPr id="146" name="Google Shape;146;p25"/>
          <p:cNvSpPr txBox="1"/>
          <p:nvPr>
            <p:ph idx="4294967295" type="body"/>
          </p:nvPr>
        </p:nvSpPr>
        <p:spPr>
          <a:xfrm>
            <a:off x="4648100" y="821075"/>
            <a:ext cx="4045800" cy="396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Architecture</a:t>
            </a:r>
            <a:endParaRPr b="1"/>
          </a:p>
          <a:p>
            <a:pPr indent="-342900" lvl="0" marL="457200" rtl="0" algn="l">
              <a:spcBef>
                <a:spcPts val="1600"/>
              </a:spcBef>
              <a:spcAft>
                <a:spcPts val="0"/>
              </a:spcAft>
              <a:buSzPts val="1800"/>
              <a:buChar char="-"/>
            </a:pPr>
            <a:r>
              <a:rPr lang="en"/>
              <a:t>Processing Unit: arithmetic and logical operations</a:t>
            </a:r>
            <a:endParaRPr/>
          </a:p>
          <a:p>
            <a:pPr indent="-342900" lvl="0" marL="457200" rtl="0" algn="l">
              <a:spcBef>
                <a:spcPts val="0"/>
              </a:spcBef>
              <a:spcAft>
                <a:spcPts val="0"/>
              </a:spcAft>
              <a:buSzPts val="1800"/>
              <a:buChar char="-"/>
            </a:pPr>
            <a:r>
              <a:rPr lang="en"/>
              <a:t>Control unit: instruction definition storage and management of </a:t>
            </a:r>
            <a:r>
              <a:rPr lang="en"/>
              <a:t>the</a:t>
            </a:r>
            <a:r>
              <a:rPr lang="en"/>
              <a:t> “state” of a program</a:t>
            </a:r>
            <a:endParaRPr/>
          </a:p>
          <a:p>
            <a:pPr indent="-342900" lvl="0" marL="457200" rtl="0" algn="l">
              <a:spcBef>
                <a:spcPts val="0"/>
              </a:spcBef>
              <a:spcAft>
                <a:spcPts val="0"/>
              </a:spcAft>
              <a:buSzPts val="1800"/>
              <a:buChar char="-"/>
            </a:pPr>
            <a:r>
              <a:rPr lang="en"/>
              <a:t>Memory: </a:t>
            </a:r>
            <a:r>
              <a:rPr lang="en"/>
              <a:t>Storage of data and instructions to be run as a process</a:t>
            </a:r>
            <a:endParaRPr/>
          </a:p>
          <a:p>
            <a:pPr indent="-342900" lvl="0" marL="457200" rtl="0" algn="l">
              <a:spcBef>
                <a:spcPts val="0"/>
              </a:spcBef>
              <a:spcAft>
                <a:spcPts val="0"/>
              </a:spcAft>
              <a:buSzPts val="1800"/>
              <a:buChar char="-"/>
            </a:pPr>
            <a:r>
              <a:rPr lang="en"/>
              <a:t>External mass storage</a:t>
            </a:r>
            <a:endParaRPr/>
          </a:p>
          <a:p>
            <a:pPr indent="-342900" lvl="0" marL="457200" rtl="0" algn="l">
              <a:spcBef>
                <a:spcPts val="0"/>
              </a:spcBef>
              <a:spcAft>
                <a:spcPts val="0"/>
              </a:spcAft>
              <a:buSzPts val="1800"/>
              <a:buChar char="-"/>
            </a:pPr>
            <a:r>
              <a:rPr lang="en"/>
              <a:t>Input and output</a:t>
            </a:r>
            <a:endParaRPr/>
          </a:p>
        </p:txBody>
      </p:sp>
      <p:pic>
        <p:nvPicPr>
          <p:cNvPr descr="What Is Computer Architecture? – Get Education" id="147" name="Google Shape;147;p25"/>
          <p:cNvPicPr preferRelativeResize="0"/>
          <p:nvPr/>
        </p:nvPicPr>
        <p:blipFill>
          <a:blip r:embed="rId3">
            <a:alphaModFix/>
          </a:blip>
          <a:stretch>
            <a:fillRect/>
          </a:stretch>
        </p:blipFill>
        <p:spPr>
          <a:xfrm>
            <a:off x="167100" y="821075"/>
            <a:ext cx="4414983" cy="40452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26"/>
          <p:cNvSpPr txBox="1"/>
          <p:nvPr>
            <p:ph idx="4294967295" type="body"/>
          </p:nvPr>
        </p:nvSpPr>
        <p:spPr>
          <a:xfrm>
            <a:off x="471900" y="744875"/>
            <a:ext cx="8222100" cy="388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From David J. MacKay, Information Theory</a:t>
            </a:r>
            <a:endParaRPr/>
          </a:p>
          <a:p>
            <a:pPr indent="0" lvl="0" marL="0" rtl="0" algn="l">
              <a:spcBef>
                <a:spcPts val="1600"/>
              </a:spcBef>
              <a:spcAft>
                <a:spcPts val="0"/>
              </a:spcAft>
              <a:buNone/>
            </a:pPr>
            <a:r>
              <a:rPr b="1" lang="en"/>
              <a:t>Biology: </a:t>
            </a:r>
            <a:r>
              <a:rPr lang="en"/>
              <a:t>The task of understanding how the brain works in one of the outstanding unsolved problems in science. Some neural network models are intended to shed light on the way in which computation and memory are performed by brains.</a:t>
            </a:r>
            <a:endParaRPr/>
          </a:p>
          <a:p>
            <a:pPr indent="0" lvl="0" marL="0" rtl="0" algn="l">
              <a:spcBef>
                <a:spcPts val="1600"/>
              </a:spcBef>
              <a:spcAft>
                <a:spcPts val="0"/>
              </a:spcAft>
              <a:buNone/>
            </a:pPr>
            <a:r>
              <a:rPr b="1" lang="en"/>
              <a:t>Engineering:</a:t>
            </a:r>
            <a:r>
              <a:rPr lang="en"/>
              <a:t> Many researchers would like to create machine that can `learn`, perform `pattern recognition` or `discover patterns in data`</a:t>
            </a:r>
            <a:endParaRPr/>
          </a:p>
          <a:p>
            <a:pPr indent="0" lvl="0" marL="0" rtl="0" algn="l">
              <a:spcBef>
                <a:spcPts val="1600"/>
              </a:spcBef>
              <a:spcAft>
                <a:spcPts val="1600"/>
              </a:spcAft>
              <a:buNone/>
            </a:pPr>
            <a:r>
              <a:rPr b="1" lang="en"/>
              <a:t>Complex Systems:</a:t>
            </a:r>
            <a:r>
              <a:rPr lang="en"/>
              <a:t> Analysis in neural networks has applications to other fields, is </a:t>
            </a:r>
            <a:r>
              <a:rPr lang="en"/>
              <a:t>analogous</a:t>
            </a:r>
            <a:r>
              <a:rPr lang="en"/>
              <a:t> to other complex system and has similar properties</a:t>
            </a:r>
            <a:endParaRPr/>
          </a:p>
        </p:txBody>
      </p:sp>
      <p:sp>
        <p:nvSpPr>
          <p:cNvPr id="153" name="Google Shape;153;p26"/>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Neural Network Motivation</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27"/>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Neurons and Synapses</a:t>
            </a:r>
            <a:endParaRPr/>
          </a:p>
        </p:txBody>
      </p:sp>
      <p:sp>
        <p:nvSpPr>
          <p:cNvPr id="159" name="Google Shape;159;p27"/>
          <p:cNvSpPr txBox="1"/>
          <p:nvPr>
            <p:ph idx="4294967295" type="body"/>
          </p:nvPr>
        </p:nvSpPr>
        <p:spPr>
          <a:xfrm>
            <a:off x="471900" y="744875"/>
            <a:ext cx="2601600" cy="429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Biological:</a:t>
            </a:r>
            <a:endParaRPr/>
          </a:p>
          <a:p>
            <a:pPr indent="-342900" lvl="0" marL="457200" rtl="0" algn="l">
              <a:spcBef>
                <a:spcPts val="1600"/>
              </a:spcBef>
              <a:spcAft>
                <a:spcPts val="0"/>
              </a:spcAft>
              <a:buSzPts val="1800"/>
              <a:buChar char="-"/>
            </a:pPr>
            <a:r>
              <a:rPr lang="en"/>
              <a:t>Dendrites</a:t>
            </a:r>
            <a:endParaRPr/>
          </a:p>
          <a:p>
            <a:pPr indent="-342900" lvl="0" marL="457200" rtl="0" algn="l">
              <a:spcBef>
                <a:spcPts val="0"/>
              </a:spcBef>
              <a:spcAft>
                <a:spcPts val="0"/>
              </a:spcAft>
              <a:buSzPts val="1800"/>
              <a:buChar char="-"/>
            </a:pPr>
            <a:r>
              <a:rPr lang="en"/>
              <a:t>Synapses</a:t>
            </a:r>
            <a:endParaRPr/>
          </a:p>
          <a:p>
            <a:pPr indent="-342900" lvl="0" marL="457200" rtl="0" algn="l">
              <a:spcBef>
                <a:spcPts val="0"/>
              </a:spcBef>
              <a:spcAft>
                <a:spcPts val="0"/>
              </a:spcAft>
              <a:buSzPts val="1800"/>
              <a:buChar char="-"/>
            </a:pPr>
            <a:r>
              <a:rPr lang="en"/>
              <a:t>Cell Body</a:t>
            </a:r>
            <a:endParaRPr/>
          </a:p>
          <a:p>
            <a:pPr indent="-342900" lvl="0" marL="457200" rtl="0" algn="l">
              <a:spcBef>
                <a:spcPts val="0"/>
              </a:spcBef>
              <a:spcAft>
                <a:spcPts val="0"/>
              </a:spcAft>
              <a:buSzPts val="1800"/>
              <a:buChar char="-"/>
            </a:pPr>
            <a:r>
              <a:rPr lang="en"/>
              <a:t>Axon</a:t>
            </a:r>
            <a:endParaRPr/>
          </a:p>
          <a:p>
            <a:pPr indent="0" lvl="0" marL="0" rtl="0" algn="l">
              <a:spcBef>
                <a:spcPts val="1600"/>
              </a:spcBef>
              <a:spcAft>
                <a:spcPts val="0"/>
              </a:spcAft>
              <a:buNone/>
            </a:pPr>
            <a:r>
              <a:rPr lang="en"/>
              <a:t>Artificial: </a:t>
            </a:r>
            <a:endParaRPr/>
          </a:p>
          <a:p>
            <a:pPr indent="-342900" lvl="0" marL="457200" rtl="0" algn="l">
              <a:spcBef>
                <a:spcPts val="1600"/>
              </a:spcBef>
              <a:spcAft>
                <a:spcPts val="0"/>
              </a:spcAft>
              <a:buSzPts val="1800"/>
              <a:buChar char="-"/>
            </a:pPr>
            <a:r>
              <a:rPr lang="en"/>
              <a:t>Input channels</a:t>
            </a:r>
            <a:endParaRPr/>
          </a:p>
          <a:p>
            <a:pPr indent="-342900" lvl="0" marL="457200" rtl="0" algn="l">
              <a:spcBef>
                <a:spcPts val="0"/>
              </a:spcBef>
              <a:spcAft>
                <a:spcPts val="0"/>
              </a:spcAft>
              <a:buSzPts val="1800"/>
              <a:buChar char="-"/>
            </a:pPr>
            <a:r>
              <a:rPr lang="en"/>
              <a:t>Functions/state</a:t>
            </a:r>
            <a:endParaRPr/>
          </a:p>
          <a:p>
            <a:pPr indent="-342900" lvl="0" marL="457200" rtl="0" algn="l">
              <a:spcBef>
                <a:spcPts val="0"/>
              </a:spcBef>
              <a:spcAft>
                <a:spcPts val="0"/>
              </a:spcAft>
              <a:buSzPts val="1800"/>
              <a:buChar char="-"/>
            </a:pPr>
            <a:r>
              <a:rPr lang="en"/>
              <a:t>Output channel</a:t>
            </a:r>
            <a:endParaRPr/>
          </a:p>
          <a:p>
            <a:pPr indent="0" lvl="0" marL="0" rtl="0" algn="l">
              <a:spcBef>
                <a:spcPts val="1600"/>
              </a:spcBef>
              <a:spcAft>
                <a:spcPts val="1600"/>
              </a:spcAft>
              <a:buNone/>
            </a:pPr>
            <a:r>
              <a:t/>
            </a:r>
            <a:endParaRPr/>
          </a:p>
        </p:txBody>
      </p:sp>
      <p:pic>
        <p:nvPicPr>
          <p:cNvPr descr="Deep Learning: Explore Neural Network, Perceptron, Convolution, and Pooling  | by Pentagonspace | Medium" id="160" name="Google Shape;160;p27"/>
          <p:cNvPicPr preferRelativeResize="0"/>
          <p:nvPr/>
        </p:nvPicPr>
        <p:blipFill>
          <a:blip r:embed="rId3">
            <a:alphaModFix/>
          </a:blip>
          <a:stretch>
            <a:fillRect/>
          </a:stretch>
        </p:blipFill>
        <p:spPr>
          <a:xfrm>
            <a:off x="3398950" y="744875"/>
            <a:ext cx="5311388" cy="43588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28"/>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Neurons and Synapses</a:t>
            </a:r>
            <a:endParaRPr/>
          </a:p>
        </p:txBody>
      </p:sp>
      <p:sp>
        <p:nvSpPr>
          <p:cNvPr id="166" name="Google Shape;166;p28"/>
          <p:cNvSpPr txBox="1"/>
          <p:nvPr>
            <p:ph idx="4294967295" type="body"/>
          </p:nvPr>
        </p:nvSpPr>
        <p:spPr>
          <a:xfrm>
            <a:off x="471900" y="744875"/>
            <a:ext cx="8222100" cy="388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Main Concepts:</a:t>
            </a:r>
            <a:endParaRPr b="1"/>
          </a:p>
          <a:p>
            <a:pPr indent="-342900" lvl="0" marL="457200" rtl="0" algn="l">
              <a:spcBef>
                <a:spcPts val="1600"/>
              </a:spcBef>
              <a:spcAft>
                <a:spcPts val="0"/>
              </a:spcAft>
              <a:buSzPts val="1800"/>
              <a:buChar char="-"/>
            </a:pPr>
            <a:r>
              <a:rPr b="1" lang="en"/>
              <a:t>Transmission of Information</a:t>
            </a:r>
            <a:r>
              <a:rPr lang="en"/>
              <a:t>: Hodgkin and Huxley built a model of the cell membrane: Sodium/Potassium ions and action potential</a:t>
            </a:r>
            <a:endParaRPr/>
          </a:p>
          <a:p>
            <a:pPr indent="-342900" lvl="0" marL="457200" rtl="0" algn="l">
              <a:spcBef>
                <a:spcPts val="0"/>
              </a:spcBef>
              <a:spcAft>
                <a:spcPts val="0"/>
              </a:spcAft>
              <a:buSzPts val="1800"/>
              <a:buChar char="-"/>
            </a:pPr>
            <a:r>
              <a:rPr b="1" lang="en"/>
              <a:t>Information Processing</a:t>
            </a:r>
            <a:r>
              <a:rPr lang="en"/>
              <a:t>: Neurons process info. at the membrane -&gt; </a:t>
            </a:r>
            <a:r>
              <a:rPr lang="en"/>
              <a:t>signal</a:t>
            </a:r>
            <a:r>
              <a:rPr lang="en"/>
              <a:t> combination and thresholding occurs</a:t>
            </a:r>
            <a:endParaRPr/>
          </a:p>
          <a:p>
            <a:pPr indent="-342900" lvl="0" marL="457200" rtl="0" algn="l">
              <a:spcBef>
                <a:spcPts val="0"/>
              </a:spcBef>
              <a:spcAft>
                <a:spcPts val="0"/>
              </a:spcAft>
              <a:buSzPts val="1800"/>
              <a:buChar char="-"/>
            </a:pPr>
            <a:r>
              <a:rPr b="1" lang="en"/>
              <a:t>Storage of Information</a:t>
            </a:r>
            <a:r>
              <a:rPr lang="en"/>
              <a:t>: </a:t>
            </a:r>
            <a:r>
              <a:rPr lang="en"/>
              <a:t>Information</a:t>
            </a:r>
            <a:r>
              <a:rPr lang="en"/>
              <a:t> stored at the synapses, NMDA receptors and thresholding</a:t>
            </a:r>
            <a:endParaRPr/>
          </a:p>
          <a:p>
            <a:pPr indent="0" lvl="0" marL="0" rtl="0" algn="l">
              <a:spcBef>
                <a:spcPts val="1600"/>
              </a:spcBef>
              <a:spcAft>
                <a:spcPts val="0"/>
              </a:spcAft>
              <a:buNone/>
            </a:pPr>
            <a:r>
              <a:rPr b="1" lang="en"/>
              <a:t>Terminology</a:t>
            </a:r>
            <a:r>
              <a:rPr lang="en"/>
              <a:t>: </a:t>
            </a:r>
            <a:r>
              <a:rPr lang="en"/>
              <a:t>Abstraction of neuron and elementary process -&gt; computing unit</a:t>
            </a:r>
            <a:endParaRPr/>
          </a:p>
          <a:p>
            <a:pPr indent="0" lvl="0" marL="0" rtl="0" algn="l">
              <a:spcBef>
                <a:spcPts val="1600"/>
              </a:spcBef>
              <a:spcAft>
                <a:spcPts val="1600"/>
              </a:spcAft>
              <a:buNone/>
            </a:pPr>
            <a:r>
              <a:rPr lang="en"/>
              <a:t>Here arises our “primitive” notion and relationship to mathematical modeling of computation</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29"/>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McCulloch-Pitts Neuron</a:t>
            </a:r>
            <a:endParaRPr/>
          </a:p>
        </p:txBody>
      </p:sp>
      <p:sp>
        <p:nvSpPr>
          <p:cNvPr id="172" name="Google Shape;172;p29"/>
          <p:cNvSpPr txBox="1"/>
          <p:nvPr>
            <p:ph idx="4294967295" type="body"/>
          </p:nvPr>
        </p:nvSpPr>
        <p:spPr>
          <a:xfrm>
            <a:off x="471900" y="1049675"/>
            <a:ext cx="5273100" cy="182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The McCulloch-Pitts Neuron (MP Neuron)</a:t>
            </a:r>
            <a:endParaRPr b="1"/>
          </a:p>
          <a:p>
            <a:pPr indent="0" lvl="0" marL="0" rtl="0" algn="l">
              <a:spcBef>
                <a:spcPts val="1600"/>
              </a:spcBef>
              <a:spcAft>
                <a:spcPts val="1600"/>
              </a:spcAft>
              <a:buNone/>
            </a:pPr>
            <a:r>
              <a:rPr lang="en"/>
              <a:t>Takes as input {0,1} for excitatory and </a:t>
            </a:r>
            <a:r>
              <a:rPr lang="en"/>
              <a:t>inhibitory</a:t>
            </a:r>
            <a:r>
              <a:rPr lang="en"/>
              <a:t> edges, outputs {0,1} according the </a:t>
            </a:r>
            <a:r>
              <a:rPr lang="en"/>
              <a:t>following</a:t>
            </a:r>
            <a:r>
              <a:rPr lang="en"/>
              <a:t> rules:</a:t>
            </a:r>
            <a:endParaRPr/>
          </a:p>
        </p:txBody>
      </p:sp>
      <p:pic>
        <p:nvPicPr>
          <p:cNvPr id="173" name="Google Shape;173;p29"/>
          <p:cNvPicPr preferRelativeResize="0"/>
          <p:nvPr/>
        </p:nvPicPr>
        <p:blipFill>
          <a:blip r:embed="rId3">
            <a:alphaModFix/>
          </a:blip>
          <a:stretch>
            <a:fillRect/>
          </a:stretch>
        </p:blipFill>
        <p:spPr>
          <a:xfrm>
            <a:off x="580700" y="2620326"/>
            <a:ext cx="8139925" cy="2254600"/>
          </a:xfrm>
          <a:prstGeom prst="rect">
            <a:avLst/>
          </a:prstGeom>
          <a:noFill/>
          <a:ln>
            <a:noFill/>
          </a:ln>
        </p:spPr>
      </p:pic>
      <p:pic>
        <p:nvPicPr>
          <p:cNvPr id="174" name="Google Shape;174;p29"/>
          <p:cNvPicPr preferRelativeResize="0"/>
          <p:nvPr/>
        </p:nvPicPr>
        <p:blipFill>
          <a:blip r:embed="rId4">
            <a:alphaModFix/>
          </a:blip>
          <a:stretch>
            <a:fillRect/>
          </a:stretch>
        </p:blipFill>
        <p:spPr>
          <a:xfrm>
            <a:off x="5842644" y="744875"/>
            <a:ext cx="2854506" cy="18268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30"/>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Neurons and Synapses</a:t>
            </a:r>
            <a:endParaRPr/>
          </a:p>
        </p:txBody>
      </p:sp>
      <p:sp>
        <p:nvSpPr>
          <p:cNvPr id="180" name="Google Shape;180;p30"/>
          <p:cNvSpPr txBox="1"/>
          <p:nvPr>
            <p:ph idx="4294967295" type="body"/>
          </p:nvPr>
        </p:nvSpPr>
        <p:spPr>
          <a:xfrm>
            <a:off x="471900" y="744875"/>
            <a:ext cx="8222100" cy="388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The McCulloch-Pitts Neuron (1943) </a:t>
            </a:r>
            <a:r>
              <a:rPr lang="en"/>
              <a:t>developed by Warren McCulloch (Neurophysiologist) and Walter Pitts (Logician)</a:t>
            </a:r>
            <a:endParaRPr/>
          </a:p>
          <a:p>
            <a:pPr indent="0" lvl="0" marL="0" rtl="0" algn="l">
              <a:spcBef>
                <a:spcPts val="1600"/>
              </a:spcBef>
              <a:spcAft>
                <a:spcPts val="0"/>
              </a:spcAft>
              <a:buNone/>
            </a:pPr>
            <a:r>
              <a:rPr lang="en"/>
              <a:t>“A Logical Calculus of Ideas Immanent in Nervous Activity” (1943)</a:t>
            </a:r>
            <a:endParaRPr/>
          </a:p>
          <a:p>
            <a:pPr indent="0" lvl="0" marL="0" rtl="0" algn="l">
              <a:spcBef>
                <a:spcPts val="1600"/>
              </a:spcBef>
              <a:spcAft>
                <a:spcPts val="0"/>
              </a:spcAft>
              <a:buNone/>
            </a:pPr>
            <a:r>
              <a:rPr lang="en" sz="1400"/>
              <a:t>“One more thing is to be remarked in conclusion. It is easily shown: first, that every net … can compute only such numbers as can a Turing machine; second, that each of the latter numbers can be computed by such a net; and that nets with circles can be computed by such a net; and that nets with circles can compute, without scanners and a tape, some of the numbers the machine can, but no others, and not all of them. This is of interest as affording a psychological justification of the Turing definition of computability and its equivalents, Church’s A-definability and Kleene’s primitive recursiveness: </a:t>
            </a:r>
            <a:r>
              <a:rPr b="1" lang="en" sz="1400"/>
              <a:t>if any number can be computed by an organism, it is computable by these definitions, and conversely.</a:t>
            </a:r>
            <a:r>
              <a:rPr lang="en" sz="1400"/>
              <a:t>“</a:t>
            </a:r>
            <a:endParaRPr sz="1400"/>
          </a:p>
          <a:p>
            <a:pPr indent="0" lvl="0" marL="0" rtl="0" algn="l">
              <a:spcBef>
                <a:spcPts val="1600"/>
              </a:spcBef>
              <a:spcAft>
                <a:spcPts val="0"/>
              </a:spcAft>
              <a:buNone/>
            </a:pPr>
            <a:r>
              <a:t/>
            </a:r>
            <a:endParaRPr/>
          </a:p>
          <a:p>
            <a:pPr indent="0" lvl="0" marL="0" rtl="0" algn="l">
              <a:spcBef>
                <a:spcPts val="1600"/>
              </a:spcBef>
              <a:spcAft>
                <a:spcPts val="1600"/>
              </a:spcAft>
              <a:buNone/>
            </a:pPr>
            <a:r>
              <a:t/>
            </a:r>
            <a:endParaRPr b="1"/>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31"/>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Neurons and Synapses</a:t>
            </a:r>
            <a:endParaRPr/>
          </a:p>
        </p:txBody>
      </p:sp>
      <p:sp>
        <p:nvSpPr>
          <p:cNvPr id="186" name="Google Shape;186;p31"/>
          <p:cNvSpPr txBox="1"/>
          <p:nvPr>
            <p:ph idx="4294967295" type="body"/>
          </p:nvPr>
        </p:nvSpPr>
        <p:spPr>
          <a:xfrm>
            <a:off x="471900" y="744875"/>
            <a:ext cx="8222100" cy="388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Relationship between MP Neurons and boolean functions:</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b="1"/>
          </a:p>
        </p:txBody>
      </p:sp>
      <p:pic>
        <p:nvPicPr>
          <p:cNvPr id="187" name="Google Shape;187;p31"/>
          <p:cNvPicPr preferRelativeResize="0"/>
          <p:nvPr/>
        </p:nvPicPr>
        <p:blipFill>
          <a:blip r:embed="rId3">
            <a:alphaModFix/>
          </a:blip>
          <a:stretch>
            <a:fillRect/>
          </a:stretch>
        </p:blipFill>
        <p:spPr>
          <a:xfrm>
            <a:off x="1511175" y="1084763"/>
            <a:ext cx="6000750" cy="1762125"/>
          </a:xfrm>
          <a:prstGeom prst="rect">
            <a:avLst/>
          </a:prstGeom>
          <a:noFill/>
          <a:ln>
            <a:noFill/>
          </a:ln>
        </p:spPr>
      </p:pic>
      <p:pic>
        <p:nvPicPr>
          <p:cNvPr id="188" name="Google Shape;188;p31"/>
          <p:cNvPicPr preferRelativeResize="0"/>
          <p:nvPr/>
        </p:nvPicPr>
        <p:blipFill>
          <a:blip r:embed="rId4">
            <a:alphaModFix/>
          </a:blip>
          <a:stretch>
            <a:fillRect/>
          </a:stretch>
        </p:blipFill>
        <p:spPr>
          <a:xfrm>
            <a:off x="216513" y="2953000"/>
            <a:ext cx="8715375" cy="19812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4"/>
          <p:cNvSpPr txBox="1"/>
          <p:nvPr>
            <p:ph idx="1" type="subTitle"/>
          </p:nvPr>
        </p:nvSpPr>
        <p:spPr>
          <a:xfrm>
            <a:off x="390525" y="199051"/>
            <a:ext cx="8222100" cy="468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000"/>
              <a:t>Instructor</a:t>
            </a:r>
            <a:endParaRPr sz="2000"/>
          </a:p>
          <a:p>
            <a:pPr indent="0" lvl="0" marL="0" rtl="0" algn="l">
              <a:spcBef>
                <a:spcPts val="0"/>
              </a:spcBef>
              <a:spcAft>
                <a:spcPts val="0"/>
              </a:spcAft>
              <a:buNone/>
            </a:pPr>
            <a:r>
              <a:rPr lang="en"/>
              <a:t>Hunter Buckhorn</a:t>
            </a:r>
            <a:endParaRPr/>
          </a:p>
          <a:p>
            <a:pPr indent="0" lvl="0" marL="0" rtl="0" algn="l">
              <a:spcBef>
                <a:spcPts val="0"/>
              </a:spcBef>
              <a:spcAft>
                <a:spcPts val="0"/>
              </a:spcAft>
              <a:buNone/>
            </a:pPr>
            <a:r>
              <a:rPr lang="en"/>
              <a:t>Machine Learning Engineer</a:t>
            </a:r>
            <a:endParaRPr/>
          </a:p>
          <a:p>
            <a:pPr indent="0" lvl="0" marL="0" rtl="0" algn="l">
              <a:spcBef>
                <a:spcPts val="0"/>
              </a:spcBef>
              <a:spcAft>
                <a:spcPts val="0"/>
              </a:spcAft>
              <a:buNone/>
            </a:pPr>
            <a:r>
              <a:rPr lang="en"/>
              <a:t>Procore Technologies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Specialized in Math, Stats, and Computer Science</a:t>
            </a:r>
            <a:endParaRPr/>
          </a:p>
          <a:p>
            <a:pPr indent="0" lvl="0" marL="0" rtl="0" algn="l">
              <a:spcBef>
                <a:spcPts val="0"/>
              </a:spcBef>
              <a:spcAft>
                <a:spcPts val="0"/>
              </a:spcAft>
              <a:buNone/>
            </a:pPr>
            <a:r>
              <a:rPr lang="en"/>
              <a:t>At University of California Santa Barbara</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Current focus in Computer Vision applications in Construction:</a:t>
            </a:r>
            <a:endParaRPr/>
          </a:p>
          <a:p>
            <a:pPr indent="0" lvl="0" marL="0" rtl="0" algn="l">
              <a:spcBef>
                <a:spcPts val="0"/>
              </a:spcBef>
              <a:spcAft>
                <a:spcPts val="0"/>
              </a:spcAft>
              <a:buNone/>
            </a:pPr>
            <a:br>
              <a:rPr lang="en"/>
            </a:br>
            <a:r>
              <a:rPr lang="en"/>
              <a:t>Deep Learning:</a:t>
            </a:r>
            <a:endParaRPr/>
          </a:p>
          <a:p>
            <a:pPr indent="-342900" lvl="0" marL="457200" rtl="0" algn="l">
              <a:spcBef>
                <a:spcPts val="0"/>
              </a:spcBef>
              <a:spcAft>
                <a:spcPts val="0"/>
              </a:spcAft>
              <a:buSzPts val="1800"/>
              <a:buChar char="-"/>
            </a:pPr>
            <a:r>
              <a:rPr lang="en"/>
              <a:t>Image Classification, Object Detection, Instance/Semantic Segmentation</a:t>
            </a:r>
            <a:endParaRPr/>
          </a:p>
          <a:p>
            <a:pPr indent="-342900" lvl="0" marL="457200" rtl="0" algn="l">
              <a:spcBef>
                <a:spcPts val="0"/>
              </a:spcBef>
              <a:spcAft>
                <a:spcPts val="0"/>
              </a:spcAft>
              <a:buSzPts val="1800"/>
              <a:buChar char="-"/>
            </a:pPr>
            <a:r>
              <a:rPr lang="en"/>
              <a:t>OCR for document information extraction</a:t>
            </a:r>
            <a:endParaRPr/>
          </a:p>
        </p:txBody>
      </p:sp>
      <p:pic>
        <p:nvPicPr>
          <p:cNvPr id="73" name="Google Shape;73;p14"/>
          <p:cNvPicPr preferRelativeResize="0"/>
          <p:nvPr/>
        </p:nvPicPr>
        <p:blipFill>
          <a:blip r:embed="rId3">
            <a:alphaModFix/>
          </a:blip>
          <a:stretch>
            <a:fillRect/>
          </a:stretch>
        </p:blipFill>
        <p:spPr>
          <a:xfrm>
            <a:off x="6144800" y="349100"/>
            <a:ext cx="2298426" cy="208295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32"/>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Neurons and Synapses</a:t>
            </a:r>
            <a:endParaRPr/>
          </a:p>
        </p:txBody>
      </p:sp>
      <p:sp>
        <p:nvSpPr>
          <p:cNvPr id="194" name="Google Shape;194;p32"/>
          <p:cNvSpPr txBox="1"/>
          <p:nvPr>
            <p:ph idx="4294967295" type="body"/>
          </p:nvPr>
        </p:nvSpPr>
        <p:spPr>
          <a:xfrm>
            <a:off x="471900" y="821075"/>
            <a:ext cx="8222100" cy="3884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
              <a:t>MP Neurons:</a:t>
            </a:r>
            <a:r>
              <a:rPr lang="en"/>
              <a:t> For 3D case, we can visualize the lattice for the logical function being represented by the MP Neuron and also create a </a:t>
            </a:r>
            <a:r>
              <a:rPr lang="en"/>
              <a:t>decision</a:t>
            </a:r>
            <a:r>
              <a:rPr lang="en"/>
              <a:t> surface!</a:t>
            </a:r>
            <a:endParaRPr/>
          </a:p>
        </p:txBody>
      </p:sp>
      <p:pic>
        <p:nvPicPr>
          <p:cNvPr id="195" name="Google Shape;195;p32"/>
          <p:cNvPicPr preferRelativeResize="0"/>
          <p:nvPr/>
        </p:nvPicPr>
        <p:blipFill>
          <a:blip r:embed="rId3">
            <a:alphaModFix/>
          </a:blip>
          <a:stretch>
            <a:fillRect/>
          </a:stretch>
        </p:blipFill>
        <p:spPr>
          <a:xfrm>
            <a:off x="184775" y="2425575"/>
            <a:ext cx="2545725" cy="2147350"/>
          </a:xfrm>
          <a:prstGeom prst="rect">
            <a:avLst/>
          </a:prstGeom>
          <a:noFill/>
          <a:ln>
            <a:noFill/>
          </a:ln>
        </p:spPr>
      </p:pic>
      <p:pic>
        <p:nvPicPr>
          <p:cNvPr id="196" name="Google Shape;196;p32"/>
          <p:cNvPicPr preferRelativeResize="0"/>
          <p:nvPr/>
        </p:nvPicPr>
        <p:blipFill>
          <a:blip r:embed="rId4">
            <a:alphaModFix/>
          </a:blip>
          <a:stretch>
            <a:fillRect/>
          </a:stretch>
        </p:blipFill>
        <p:spPr>
          <a:xfrm>
            <a:off x="2465350" y="1664150"/>
            <a:ext cx="3377400" cy="2900600"/>
          </a:xfrm>
          <a:prstGeom prst="rect">
            <a:avLst/>
          </a:prstGeom>
          <a:noFill/>
          <a:ln>
            <a:noFill/>
          </a:ln>
        </p:spPr>
      </p:pic>
      <p:pic>
        <p:nvPicPr>
          <p:cNvPr id="197" name="Google Shape;197;p32"/>
          <p:cNvPicPr preferRelativeResize="0"/>
          <p:nvPr/>
        </p:nvPicPr>
        <p:blipFill>
          <a:blip r:embed="rId5">
            <a:alphaModFix/>
          </a:blip>
          <a:stretch>
            <a:fillRect/>
          </a:stretch>
        </p:blipFill>
        <p:spPr>
          <a:xfrm>
            <a:off x="5727051" y="1646976"/>
            <a:ext cx="3268896" cy="2900600"/>
          </a:xfrm>
          <a:prstGeom prst="rect">
            <a:avLst/>
          </a:prstGeom>
          <a:noFill/>
          <a:ln>
            <a:noFill/>
          </a:ln>
        </p:spPr>
      </p:pic>
      <p:sp>
        <p:nvSpPr>
          <p:cNvPr id="198" name="Google Shape;198;p32"/>
          <p:cNvSpPr/>
          <p:nvPr/>
        </p:nvSpPr>
        <p:spPr>
          <a:xfrm>
            <a:off x="380250" y="4116525"/>
            <a:ext cx="347400" cy="293100"/>
          </a:xfrm>
          <a:prstGeom prst="ellipse">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32"/>
          <p:cNvSpPr/>
          <p:nvPr/>
        </p:nvSpPr>
        <p:spPr>
          <a:xfrm>
            <a:off x="685050" y="4040325"/>
            <a:ext cx="347400" cy="293100"/>
          </a:xfrm>
          <a:prstGeom prst="ellipse">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32"/>
          <p:cNvSpPr/>
          <p:nvPr/>
        </p:nvSpPr>
        <p:spPr>
          <a:xfrm>
            <a:off x="935370" y="3931545"/>
            <a:ext cx="347400" cy="293100"/>
          </a:xfrm>
          <a:prstGeom prst="ellipse">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33"/>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Neurons and Synapses</a:t>
            </a:r>
            <a:endParaRPr/>
          </a:p>
        </p:txBody>
      </p:sp>
      <p:sp>
        <p:nvSpPr>
          <p:cNvPr id="206" name="Google Shape;206;p33"/>
          <p:cNvSpPr txBox="1"/>
          <p:nvPr>
            <p:ph idx="4294967295" type="body"/>
          </p:nvPr>
        </p:nvSpPr>
        <p:spPr>
          <a:xfrm>
            <a:off x="471900" y="821075"/>
            <a:ext cx="8222100" cy="388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Problem:</a:t>
            </a:r>
            <a:r>
              <a:rPr lang="en"/>
              <a:t> Since the MP Neuron creates a surface that divides the input space in two (can generalize to n-dims), a major consequence was then how can MP Neurons be used to calculate the XOR function?</a:t>
            </a:r>
            <a:endParaRPr/>
          </a:p>
          <a:p>
            <a:pPr indent="0" lvl="0" marL="0" rtl="0" algn="l">
              <a:spcBef>
                <a:spcPts val="1600"/>
              </a:spcBef>
              <a:spcAft>
                <a:spcPts val="1600"/>
              </a:spcAft>
              <a:buNone/>
            </a:pPr>
            <a:r>
              <a:t/>
            </a:r>
            <a:endParaRPr/>
          </a:p>
        </p:txBody>
      </p:sp>
      <p:sp>
        <p:nvSpPr>
          <p:cNvPr id="207" name="Google Shape;207;p33"/>
          <p:cNvSpPr/>
          <p:nvPr/>
        </p:nvSpPr>
        <p:spPr>
          <a:xfrm>
            <a:off x="380250" y="4116525"/>
            <a:ext cx="347400" cy="293100"/>
          </a:xfrm>
          <a:prstGeom prst="ellipse">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33"/>
          <p:cNvSpPr/>
          <p:nvPr/>
        </p:nvSpPr>
        <p:spPr>
          <a:xfrm>
            <a:off x="685050" y="4040325"/>
            <a:ext cx="347400" cy="293100"/>
          </a:xfrm>
          <a:prstGeom prst="ellipse">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33"/>
          <p:cNvSpPr/>
          <p:nvPr/>
        </p:nvSpPr>
        <p:spPr>
          <a:xfrm>
            <a:off x="935370" y="3931545"/>
            <a:ext cx="347400" cy="293100"/>
          </a:xfrm>
          <a:prstGeom prst="ellipse">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0" name="Google Shape;210;p33"/>
          <p:cNvPicPr preferRelativeResize="0"/>
          <p:nvPr/>
        </p:nvPicPr>
        <p:blipFill>
          <a:blip r:embed="rId3">
            <a:alphaModFix/>
          </a:blip>
          <a:stretch>
            <a:fillRect/>
          </a:stretch>
        </p:blipFill>
        <p:spPr>
          <a:xfrm>
            <a:off x="1538250" y="2162850"/>
            <a:ext cx="5946600" cy="29353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34"/>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Neurons and Synapses</a:t>
            </a:r>
            <a:endParaRPr/>
          </a:p>
        </p:txBody>
      </p:sp>
      <p:sp>
        <p:nvSpPr>
          <p:cNvPr id="216" name="Google Shape;216;p34"/>
          <p:cNvSpPr txBox="1"/>
          <p:nvPr>
            <p:ph idx="4294967295" type="body"/>
          </p:nvPr>
        </p:nvSpPr>
        <p:spPr>
          <a:xfrm>
            <a:off x="471900" y="821075"/>
            <a:ext cx="8222100" cy="388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Summary of MP Neuron issues:</a:t>
            </a:r>
            <a:endParaRPr/>
          </a:p>
          <a:p>
            <a:pPr indent="-342900" lvl="0" marL="457200" rtl="0" algn="l">
              <a:spcBef>
                <a:spcPts val="1600"/>
              </a:spcBef>
              <a:spcAft>
                <a:spcPts val="0"/>
              </a:spcAft>
              <a:buSzPts val="1800"/>
              <a:buChar char="-"/>
            </a:pPr>
            <a:r>
              <a:rPr lang="en"/>
              <a:t>XOR issue</a:t>
            </a:r>
            <a:endParaRPr/>
          </a:p>
          <a:p>
            <a:pPr indent="-342900" lvl="0" marL="457200" rtl="0" algn="l">
              <a:spcBef>
                <a:spcPts val="0"/>
              </a:spcBef>
              <a:spcAft>
                <a:spcPts val="0"/>
              </a:spcAft>
              <a:buSzPts val="1800"/>
              <a:buChar char="-"/>
            </a:pPr>
            <a:r>
              <a:rPr lang="en"/>
              <a:t>All inputs are equally weighted</a:t>
            </a:r>
            <a:endParaRPr/>
          </a:p>
          <a:p>
            <a:pPr indent="-342900" lvl="0" marL="457200" rtl="0" algn="l">
              <a:spcBef>
                <a:spcPts val="0"/>
              </a:spcBef>
              <a:spcAft>
                <a:spcPts val="0"/>
              </a:spcAft>
              <a:buSzPts val="1800"/>
              <a:buChar char="-"/>
            </a:pPr>
            <a:r>
              <a:rPr lang="en"/>
              <a:t>Function being represented needs to be defined manually:</a:t>
            </a:r>
            <a:endParaRPr/>
          </a:p>
          <a:p>
            <a:pPr indent="-317500" lvl="1" marL="914400" rtl="0" algn="l">
              <a:spcBef>
                <a:spcPts val="0"/>
              </a:spcBef>
              <a:spcAft>
                <a:spcPts val="0"/>
              </a:spcAft>
              <a:buSzPts val="1400"/>
              <a:buChar char="-"/>
            </a:pPr>
            <a:r>
              <a:rPr lang="en"/>
              <a:t>Networks</a:t>
            </a:r>
            <a:r>
              <a:rPr lang="en"/>
              <a:t> are built by construction since there is no “learning” algorithm (yet)</a:t>
            </a:r>
            <a:endParaRPr/>
          </a:p>
          <a:p>
            <a:pPr indent="-317500" lvl="1" marL="914400" rtl="0" algn="l">
              <a:spcBef>
                <a:spcPts val="0"/>
              </a:spcBef>
              <a:spcAft>
                <a:spcPts val="0"/>
              </a:spcAft>
              <a:buSzPts val="1400"/>
              <a:buChar char="-"/>
            </a:pPr>
            <a:r>
              <a:rPr lang="en"/>
              <a:t>Some constructive algorithms exist but are costly to implement</a:t>
            </a:r>
            <a:endParaRPr/>
          </a:p>
          <a:p>
            <a:pPr indent="-342900" lvl="0" marL="457200" rtl="0" algn="l">
              <a:spcBef>
                <a:spcPts val="0"/>
              </a:spcBef>
              <a:spcAft>
                <a:spcPts val="0"/>
              </a:spcAft>
              <a:buSzPts val="1800"/>
              <a:buChar char="-"/>
            </a:pPr>
            <a:r>
              <a:rPr lang="en"/>
              <a:t>Absolute inhibition rule is too restrictive (single firing input can overrule the other inputs and change the output)</a:t>
            </a:r>
            <a:endParaRPr/>
          </a:p>
          <a:p>
            <a:pPr indent="0" lvl="0" marL="0" rtl="0" algn="l">
              <a:spcBef>
                <a:spcPts val="1600"/>
              </a:spcBef>
              <a:spcAft>
                <a:spcPts val="0"/>
              </a:spcAft>
              <a:buNone/>
            </a:pPr>
            <a:r>
              <a:rPr b="1" lang="en"/>
              <a:t>MP Neurons are improved by Frank Rosenblatt! </a:t>
            </a:r>
            <a:endParaRPr b="1"/>
          </a:p>
          <a:p>
            <a:pPr indent="0" lvl="0" marL="0" rtl="0" algn="l">
              <a:spcBef>
                <a:spcPts val="1600"/>
              </a:spcBef>
              <a:spcAft>
                <a:spcPts val="160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35"/>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Perceptron</a:t>
            </a:r>
            <a:endParaRPr/>
          </a:p>
        </p:txBody>
      </p:sp>
      <p:sp>
        <p:nvSpPr>
          <p:cNvPr id="222" name="Google Shape;222;p35"/>
          <p:cNvSpPr txBox="1"/>
          <p:nvPr>
            <p:ph idx="4294967295" type="body"/>
          </p:nvPr>
        </p:nvSpPr>
        <p:spPr>
          <a:xfrm>
            <a:off x="471900" y="821075"/>
            <a:ext cx="8222100" cy="388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Perceptron Motivation:</a:t>
            </a:r>
            <a:r>
              <a:rPr lang="en"/>
              <a:t> Rosenblatt wanted to extend some concepts of Hebbian theory to the MP Neuron. Hebbian theory is concerned with how neurons are adapted during the process of learning</a:t>
            </a:r>
            <a:endParaRPr/>
          </a:p>
          <a:p>
            <a:pPr indent="0" lvl="0" marL="0" rtl="0" algn="l">
              <a:spcBef>
                <a:spcPts val="1600"/>
              </a:spcBef>
              <a:spcAft>
                <a:spcPts val="0"/>
              </a:spcAft>
              <a:buNone/>
            </a:pPr>
            <a:r>
              <a:rPr lang="en"/>
              <a:t>New formulation: Extend </a:t>
            </a:r>
            <a:r>
              <a:rPr lang="en"/>
              <a:t>the discrete {0,1} values of the MP Neuron to the real line, replace the inhibitory input with the new rule that negative number input is allowed, add in bias term.</a:t>
            </a:r>
            <a:endParaRPr/>
          </a:p>
          <a:p>
            <a:pPr indent="0" lvl="0" marL="0" rtl="0" algn="l">
              <a:spcBef>
                <a:spcPts val="1600"/>
              </a:spcBef>
              <a:spcAft>
                <a:spcPts val="1600"/>
              </a:spcAft>
              <a:buNone/>
            </a:pPr>
            <a:r>
              <a:rPr lang="en"/>
              <a:t>Finally: Inclusion of an algorithm for self learning</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36"/>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Perceptron</a:t>
            </a:r>
            <a:endParaRPr/>
          </a:p>
        </p:txBody>
      </p:sp>
      <p:sp>
        <p:nvSpPr>
          <p:cNvPr id="228" name="Google Shape;228;p36"/>
          <p:cNvSpPr txBox="1"/>
          <p:nvPr>
            <p:ph idx="4294967295" type="body"/>
          </p:nvPr>
        </p:nvSpPr>
        <p:spPr>
          <a:xfrm>
            <a:off x="471900" y="744875"/>
            <a:ext cx="8222100" cy="3884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Definition for a perceptron</a:t>
            </a:r>
            <a:endParaRPr/>
          </a:p>
        </p:txBody>
      </p:sp>
      <p:pic>
        <p:nvPicPr>
          <p:cNvPr id="229" name="Google Shape;229;p36"/>
          <p:cNvPicPr preferRelativeResize="0"/>
          <p:nvPr/>
        </p:nvPicPr>
        <p:blipFill>
          <a:blip r:embed="rId3">
            <a:alphaModFix/>
          </a:blip>
          <a:stretch>
            <a:fillRect/>
          </a:stretch>
        </p:blipFill>
        <p:spPr>
          <a:xfrm>
            <a:off x="1087700" y="1288925"/>
            <a:ext cx="6847700" cy="33403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37"/>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Perceptron</a:t>
            </a:r>
            <a:endParaRPr/>
          </a:p>
        </p:txBody>
      </p:sp>
      <p:sp>
        <p:nvSpPr>
          <p:cNvPr id="235" name="Google Shape;235;p37"/>
          <p:cNvSpPr txBox="1"/>
          <p:nvPr>
            <p:ph idx="4294967295" type="body"/>
          </p:nvPr>
        </p:nvSpPr>
        <p:spPr>
          <a:xfrm>
            <a:off x="381000" y="2998050"/>
            <a:ext cx="4590600" cy="195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Single Layer Perceptron (1958):</a:t>
            </a:r>
            <a:endParaRPr b="1"/>
          </a:p>
          <a:p>
            <a:pPr indent="-342900" lvl="0" marL="457200" rtl="0" algn="l">
              <a:spcBef>
                <a:spcPts val="1600"/>
              </a:spcBef>
              <a:spcAft>
                <a:spcPts val="0"/>
              </a:spcAft>
              <a:buSzPts val="1800"/>
              <a:buChar char="-"/>
            </a:pPr>
            <a:r>
              <a:rPr lang="en"/>
              <a:t>Computation graph is equivalent to equation of a hyperplane, rules to update equation based on the networks classification prediction</a:t>
            </a:r>
            <a:endParaRPr/>
          </a:p>
          <a:p>
            <a:pPr indent="0" lvl="0" marL="0" rtl="0" algn="l">
              <a:spcBef>
                <a:spcPts val="1600"/>
              </a:spcBef>
              <a:spcAft>
                <a:spcPts val="1600"/>
              </a:spcAft>
              <a:buNone/>
            </a:pPr>
            <a:r>
              <a:t/>
            </a:r>
            <a:endParaRPr/>
          </a:p>
        </p:txBody>
      </p:sp>
      <p:pic>
        <p:nvPicPr>
          <p:cNvPr id="236" name="Google Shape;236;p37"/>
          <p:cNvPicPr preferRelativeResize="0"/>
          <p:nvPr/>
        </p:nvPicPr>
        <p:blipFill>
          <a:blip r:embed="rId3">
            <a:alphaModFix/>
          </a:blip>
          <a:stretch>
            <a:fillRect/>
          </a:stretch>
        </p:blipFill>
        <p:spPr>
          <a:xfrm>
            <a:off x="173300" y="713500"/>
            <a:ext cx="4590701" cy="2239375"/>
          </a:xfrm>
          <a:prstGeom prst="rect">
            <a:avLst/>
          </a:prstGeom>
          <a:noFill/>
          <a:ln>
            <a:noFill/>
          </a:ln>
        </p:spPr>
      </p:pic>
      <p:pic>
        <p:nvPicPr>
          <p:cNvPr id="237" name="Google Shape;237;p37"/>
          <p:cNvPicPr preferRelativeResize="0"/>
          <p:nvPr/>
        </p:nvPicPr>
        <p:blipFill>
          <a:blip r:embed="rId4">
            <a:alphaModFix/>
          </a:blip>
          <a:stretch>
            <a:fillRect/>
          </a:stretch>
        </p:blipFill>
        <p:spPr>
          <a:xfrm>
            <a:off x="5597675" y="1239725"/>
            <a:ext cx="2432702" cy="1172250"/>
          </a:xfrm>
          <a:prstGeom prst="rect">
            <a:avLst/>
          </a:prstGeom>
          <a:noFill/>
          <a:ln>
            <a:noFill/>
          </a:ln>
        </p:spPr>
      </p:pic>
      <p:pic>
        <p:nvPicPr>
          <p:cNvPr id="238" name="Google Shape;238;p37"/>
          <p:cNvPicPr preferRelativeResize="0"/>
          <p:nvPr/>
        </p:nvPicPr>
        <p:blipFill>
          <a:blip r:embed="rId5">
            <a:alphaModFix/>
          </a:blip>
          <a:stretch>
            <a:fillRect/>
          </a:stretch>
        </p:blipFill>
        <p:spPr>
          <a:xfrm>
            <a:off x="5613775" y="2411975"/>
            <a:ext cx="2982513" cy="1172250"/>
          </a:xfrm>
          <a:prstGeom prst="rect">
            <a:avLst/>
          </a:prstGeom>
          <a:noFill/>
          <a:ln>
            <a:noFill/>
          </a:ln>
        </p:spPr>
      </p:pic>
      <p:pic>
        <p:nvPicPr>
          <p:cNvPr id="239" name="Google Shape;239;p37"/>
          <p:cNvPicPr preferRelativeResize="0"/>
          <p:nvPr/>
        </p:nvPicPr>
        <p:blipFill>
          <a:blip r:embed="rId6">
            <a:alphaModFix/>
          </a:blip>
          <a:stretch>
            <a:fillRect/>
          </a:stretch>
        </p:blipFill>
        <p:spPr>
          <a:xfrm>
            <a:off x="5672625" y="3561500"/>
            <a:ext cx="2817550" cy="12466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38"/>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Perceptron</a:t>
            </a:r>
            <a:endParaRPr/>
          </a:p>
        </p:txBody>
      </p:sp>
      <p:sp>
        <p:nvSpPr>
          <p:cNvPr id="245" name="Google Shape;245;p38"/>
          <p:cNvSpPr txBox="1"/>
          <p:nvPr>
            <p:ph idx="4294967295" type="body"/>
          </p:nvPr>
        </p:nvSpPr>
        <p:spPr>
          <a:xfrm>
            <a:off x="471900" y="744875"/>
            <a:ext cx="8222100" cy="388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Perceptron learning algorithm general cases:</a:t>
            </a:r>
            <a:endParaRPr/>
          </a:p>
          <a:p>
            <a:pPr indent="0" lvl="0" marL="0" rtl="0" algn="l">
              <a:spcBef>
                <a:spcPts val="1600"/>
              </a:spcBef>
              <a:spcAft>
                <a:spcPts val="0"/>
              </a:spcAft>
              <a:buNone/>
            </a:pPr>
            <a:r>
              <a:rPr lang="en"/>
              <a:t>True positives and True negatives:</a:t>
            </a:r>
            <a:endParaRPr/>
          </a:p>
          <a:p>
            <a:pPr indent="-342900" lvl="0" marL="457200" rtl="0" algn="l">
              <a:spcBef>
                <a:spcPts val="1600"/>
              </a:spcBef>
              <a:spcAft>
                <a:spcPts val="0"/>
              </a:spcAft>
              <a:buSzPts val="1800"/>
              <a:buChar char="-"/>
            </a:pPr>
            <a:r>
              <a:rPr lang="en" sz="1800"/>
              <a:t>Network predicts 1 and the correct value is 1</a:t>
            </a:r>
            <a:endParaRPr sz="1800"/>
          </a:p>
          <a:p>
            <a:pPr indent="-342900" lvl="0" marL="457200" rtl="0" algn="l">
              <a:spcBef>
                <a:spcPts val="0"/>
              </a:spcBef>
              <a:spcAft>
                <a:spcPts val="0"/>
              </a:spcAft>
              <a:buSzPts val="1800"/>
              <a:buChar char="-"/>
            </a:pPr>
            <a:r>
              <a:rPr lang="en" sz="1800"/>
              <a:t>Network predicts 0 and the correct value is 0</a:t>
            </a:r>
            <a:endParaRPr sz="1800"/>
          </a:p>
          <a:p>
            <a:pPr indent="0" lvl="0" marL="0" rtl="0" algn="l">
              <a:spcBef>
                <a:spcPts val="1600"/>
              </a:spcBef>
              <a:spcAft>
                <a:spcPts val="0"/>
              </a:spcAft>
              <a:buNone/>
            </a:pPr>
            <a:r>
              <a:rPr lang="en"/>
              <a:t>False positives and False negatives</a:t>
            </a:r>
            <a:endParaRPr/>
          </a:p>
          <a:p>
            <a:pPr indent="-342900" lvl="0" marL="457200" rtl="0" algn="l">
              <a:spcBef>
                <a:spcPts val="1600"/>
              </a:spcBef>
              <a:spcAft>
                <a:spcPts val="0"/>
              </a:spcAft>
              <a:buSzPts val="1800"/>
              <a:buChar char="-"/>
            </a:pPr>
            <a:r>
              <a:rPr lang="en" sz="1800"/>
              <a:t>Network predicts 1 and the correct value is 0</a:t>
            </a:r>
            <a:endParaRPr sz="1800"/>
          </a:p>
          <a:p>
            <a:pPr indent="-342900" lvl="0" marL="457200" rtl="0" algn="l">
              <a:spcBef>
                <a:spcPts val="0"/>
              </a:spcBef>
              <a:spcAft>
                <a:spcPts val="0"/>
              </a:spcAft>
              <a:buSzPts val="1800"/>
              <a:buChar char="-"/>
            </a:pPr>
            <a:r>
              <a:rPr lang="en" sz="1800"/>
              <a:t>Network predicts 0 and the correct value is 1</a:t>
            </a:r>
            <a:endParaRPr sz="1800"/>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39"/>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Perceptron</a:t>
            </a:r>
            <a:endParaRPr/>
          </a:p>
        </p:txBody>
      </p:sp>
      <p:sp>
        <p:nvSpPr>
          <p:cNvPr id="251" name="Google Shape;251;p39"/>
          <p:cNvSpPr txBox="1"/>
          <p:nvPr>
            <p:ph idx="4294967295" type="body"/>
          </p:nvPr>
        </p:nvSpPr>
        <p:spPr>
          <a:xfrm>
            <a:off x="471900" y="668675"/>
            <a:ext cx="8222100" cy="3884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
              <a:t>True Positives and True Negatives</a:t>
            </a:r>
            <a:r>
              <a:rPr lang="en"/>
              <a:t>:</a:t>
            </a:r>
            <a:endParaRPr/>
          </a:p>
        </p:txBody>
      </p:sp>
      <p:sp>
        <p:nvSpPr>
          <p:cNvPr id="252" name="Google Shape;252;p39"/>
          <p:cNvSpPr/>
          <p:nvPr/>
        </p:nvSpPr>
        <p:spPr>
          <a:xfrm>
            <a:off x="380250" y="4116525"/>
            <a:ext cx="347400" cy="293100"/>
          </a:xfrm>
          <a:prstGeom prst="ellipse">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39"/>
          <p:cNvSpPr/>
          <p:nvPr/>
        </p:nvSpPr>
        <p:spPr>
          <a:xfrm>
            <a:off x="685050" y="4040325"/>
            <a:ext cx="347400" cy="293100"/>
          </a:xfrm>
          <a:prstGeom prst="ellipse">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39"/>
          <p:cNvSpPr/>
          <p:nvPr/>
        </p:nvSpPr>
        <p:spPr>
          <a:xfrm>
            <a:off x="935370" y="3931545"/>
            <a:ext cx="347400" cy="293100"/>
          </a:xfrm>
          <a:prstGeom prst="ellipse">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55" name="Google Shape;255;p39"/>
          <p:cNvPicPr preferRelativeResize="0"/>
          <p:nvPr/>
        </p:nvPicPr>
        <p:blipFill>
          <a:blip r:embed="rId3">
            <a:alphaModFix/>
          </a:blip>
          <a:stretch>
            <a:fillRect/>
          </a:stretch>
        </p:blipFill>
        <p:spPr>
          <a:xfrm>
            <a:off x="550075" y="1150225"/>
            <a:ext cx="7922948" cy="2435113"/>
          </a:xfrm>
          <a:prstGeom prst="rect">
            <a:avLst/>
          </a:prstGeom>
          <a:noFill/>
          <a:ln>
            <a:noFill/>
          </a:ln>
        </p:spPr>
      </p:pic>
      <p:pic>
        <p:nvPicPr>
          <p:cNvPr id="256" name="Google Shape;256;p39"/>
          <p:cNvPicPr preferRelativeResize="0"/>
          <p:nvPr/>
        </p:nvPicPr>
        <p:blipFill rotWithShape="1">
          <a:blip r:embed="rId4">
            <a:alphaModFix/>
          </a:blip>
          <a:srcRect b="0" l="0" r="0" t="30589"/>
          <a:stretch/>
        </p:blipFill>
        <p:spPr>
          <a:xfrm>
            <a:off x="2625400" y="3649075"/>
            <a:ext cx="3772308" cy="11585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40"/>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Perceptron</a:t>
            </a:r>
            <a:endParaRPr/>
          </a:p>
        </p:txBody>
      </p:sp>
      <p:sp>
        <p:nvSpPr>
          <p:cNvPr id="262" name="Google Shape;262;p40"/>
          <p:cNvSpPr txBox="1"/>
          <p:nvPr>
            <p:ph idx="4294967295" type="body"/>
          </p:nvPr>
        </p:nvSpPr>
        <p:spPr>
          <a:xfrm>
            <a:off x="471900" y="668675"/>
            <a:ext cx="8222100" cy="3884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
              <a:t>False</a:t>
            </a:r>
            <a:r>
              <a:rPr b="1" lang="en"/>
              <a:t> Positives</a:t>
            </a:r>
            <a:r>
              <a:rPr lang="en"/>
              <a:t>:</a:t>
            </a:r>
            <a:endParaRPr/>
          </a:p>
        </p:txBody>
      </p:sp>
      <p:sp>
        <p:nvSpPr>
          <p:cNvPr id="263" name="Google Shape;263;p40"/>
          <p:cNvSpPr/>
          <p:nvPr/>
        </p:nvSpPr>
        <p:spPr>
          <a:xfrm>
            <a:off x="380250" y="4116525"/>
            <a:ext cx="347400" cy="293100"/>
          </a:xfrm>
          <a:prstGeom prst="ellipse">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40"/>
          <p:cNvSpPr/>
          <p:nvPr/>
        </p:nvSpPr>
        <p:spPr>
          <a:xfrm>
            <a:off x="685050" y="4040325"/>
            <a:ext cx="347400" cy="293100"/>
          </a:xfrm>
          <a:prstGeom prst="ellipse">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40"/>
          <p:cNvSpPr/>
          <p:nvPr/>
        </p:nvSpPr>
        <p:spPr>
          <a:xfrm>
            <a:off x="935370" y="3931545"/>
            <a:ext cx="347400" cy="293100"/>
          </a:xfrm>
          <a:prstGeom prst="ellipse">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66" name="Google Shape;266;p40"/>
          <p:cNvPicPr preferRelativeResize="0"/>
          <p:nvPr/>
        </p:nvPicPr>
        <p:blipFill rotWithShape="1">
          <a:blip r:embed="rId3">
            <a:alphaModFix/>
          </a:blip>
          <a:srcRect b="0" l="0" r="0" t="30589"/>
          <a:stretch/>
        </p:blipFill>
        <p:spPr>
          <a:xfrm>
            <a:off x="2625400" y="3649075"/>
            <a:ext cx="3772308" cy="1158550"/>
          </a:xfrm>
          <a:prstGeom prst="rect">
            <a:avLst/>
          </a:prstGeom>
          <a:noFill/>
          <a:ln>
            <a:noFill/>
          </a:ln>
        </p:spPr>
      </p:pic>
      <p:pic>
        <p:nvPicPr>
          <p:cNvPr id="267" name="Google Shape;267;p40"/>
          <p:cNvPicPr preferRelativeResize="0"/>
          <p:nvPr/>
        </p:nvPicPr>
        <p:blipFill>
          <a:blip r:embed="rId4">
            <a:alphaModFix/>
          </a:blip>
          <a:stretch>
            <a:fillRect/>
          </a:stretch>
        </p:blipFill>
        <p:spPr>
          <a:xfrm>
            <a:off x="667000" y="1187313"/>
            <a:ext cx="7689100" cy="20673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41"/>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Perceptron</a:t>
            </a:r>
            <a:endParaRPr/>
          </a:p>
        </p:txBody>
      </p:sp>
      <p:sp>
        <p:nvSpPr>
          <p:cNvPr id="273" name="Google Shape;273;p41"/>
          <p:cNvSpPr txBox="1"/>
          <p:nvPr>
            <p:ph idx="4294967295" type="body"/>
          </p:nvPr>
        </p:nvSpPr>
        <p:spPr>
          <a:xfrm>
            <a:off x="471900" y="668675"/>
            <a:ext cx="8222100" cy="108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Rosenblatt shows that if classes are linearly separable, the perceptron learning algorithm will converge and the perceptron is able to classify the classes correctly. Mark 1 Perceptron machine is built at Cornell and implemented </a:t>
            </a:r>
            <a:endParaRPr/>
          </a:p>
          <a:p>
            <a:pPr indent="0" lvl="0" marL="0" rtl="0" algn="l">
              <a:spcBef>
                <a:spcPts val="1600"/>
              </a:spcBef>
              <a:spcAft>
                <a:spcPts val="1600"/>
              </a:spcAft>
              <a:buNone/>
            </a:pPr>
            <a:r>
              <a:t/>
            </a:r>
            <a:endParaRPr/>
          </a:p>
        </p:txBody>
      </p:sp>
      <p:sp>
        <p:nvSpPr>
          <p:cNvPr id="274" name="Google Shape;274;p41"/>
          <p:cNvSpPr/>
          <p:nvPr/>
        </p:nvSpPr>
        <p:spPr>
          <a:xfrm>
            <a:off x="380250" y="4116525"/>
            <a:ext cx="347400" cy="293100"/>
          </a:xfrm>
          <a:prstGeom prst="ellipse">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41"/>
          <p:cNvSpPr/>
          <p:nvPr/>
        </p:nvSpPr>
        <p:spPr>
          <a:xfrm>
            <a:off x="685050" y="4040325"/>
            <a:ext cx="347400" cy="293100"/>
          </a:xfrm>
          <a:prstGeom prst="ellipse">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41"/>
          <p:cNvSpPr/>
          <p:nvPr/>
        </p:nvSpPr>
        <p:spPr>
          <a:xfrm>
            <a:off x="935370" y="3931545"/>
            <a:ext cx="347400" cy="293100"/>
          </a:xfrm>
          <a:prstGeom prst="ellipse">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erceptron" id="277" name="Google Shape;277;p41"/>
          <p:cNvPicPr preferRelativeResize="0"/>
          <p:nvPr/>
        </p:nvPicPr>
        <p:blipFill rotWithShape="1">
          <a:blip r:embed="rId3">
            <a:alphaModFix/>
          </a:blip>
          <a:srcRect b="0" l="0" r="16659" t="0"/>
          <a:stretch/>
        </p:blipFill>
        <p:spPr>
          <a:xfrm>
            <a:off x="3352050" y="1876625"/>
            <a:ext cx="3174745" cy="2979325"/>
          </a:xfrm>
          <a:prstGeom prst="rect">
            <a:avLst/>
          </a:prstGeom>
          <a:noFill/>
          <a:ln>
            <a:noFill/>
          </a:ln>
        </p:spPr>
      </p:pic>
      <p:pic>
        <p:nvPicPr>
          <p:cNvPr descr="r/EngineeringPorn - Frank Rosenblatt with a Mark I Perceptron computer in 1960" id="278" name="Google Shape;278;p41"/>
          <p:cNvPicPr preferRelativeResize="0"/>
          <p:nvPr/>
        </p:nvPicPr>
        <p:blipFill>
          <a:blip r:embed="rId4">
            <a:alphaModFix/>
          </a:blip>
          <a:stretch>
            <a:fillRect/>
          </a:stretch>
        </p:blipFill>
        <p:spPr>
          <a:xfrm>
            <a:off x="6538700" y="1876625"/>
            <a:ext cx="2421493" cy="3005975"/>
          </a:xfrm>
          <a:prstGeom prst="rect">
            <a:avLst/>
          </a:prstGeom>
          <a:noFill/>
          <a:ln>
            <a:noFill/>
          </a:ln>
        </p:spPr>
      </p:pic>
      <p:pic>
        <p:nvPicPr>
          <p:cNvPr descr="Organization of the MARK I Perceptron" id="279" name="Google Shape;279;p41"/>
          <p:cNvPicPr preferRelativeResize="0"/>
          <p:nvPr/>
        </p:nvPicPr>
        <p:blipFill rotWithShape="1">
          <a:blip r:embed="rId5">
            <a:alphaModFix/>
          </a:blip>
          <a:srcRect b="0" l="0" r="6437" t="0"/>
          <a:stretch/>
        </p:blipFill>
        <p:spPr>
          <a:xfrm>
            <a:off x="90550" y="1876625"/>
            <a:ext cx="3401900" cy="297932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5"/>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Course Goals and Organization</a:t>
            </a:r>
            <a:endParaRPr/>
          </a:p>
        </p:txBody>
      </p:sp>
      <p:sp>
        <p:nvSpPr>
          <p:cNvPr id="79" name="Google Shape;79;p15"/>
          <p:cNvSpPr txBox="1"/>
          <p:nvPr>
            <p:ph idx="4294967295" type="body"/>
          </p:nvPr>
        </p:nvSpPr>
        <p:spPr>
          <a:xfrm>
            <a:off x="471900" y="744875"/>
            <a:ext cx="8222100" cy="3884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Cover theory of computation and research environment around field of neural networks</a:t>
            </a:r>
            <a:endParaRPr/>
          </a:p>
          <a:p>
            <a:pPr indent="-342900" lvl="0" marL="457200" rtl="0" algn="l">
              <a:spcBef>
                <a:spcPts val="0"/>
              </a:spcBef>
              <a:spcAft>
                <a:spcPts val="0"/>
              </a:spcAft>
              <a:buSzPts val="1800"/>
              <a:buChar char="-"/>
            </a:pPr>
            <a:r>
              <a:rPr lang="en"/>
              <a:t>Biological motivation</a:t>
            </a:r>
            <a:endParaRPr/>
          </a:p>
          <a:p>
            <a:pPr indent="-342900" lvl="0" marL="457200" rtl="0" algn="l">
              <a:spcBef>
                <a:spcPts val="0"/>
              </a:spcBef>
              <a:spcAft>
                <a:spcPts val="0"/>
              </a:spcAft>
              <a:buSzPts val="1800"/>
              <a:buChar char="-"/>
            </a:pPr>
            <a:r>
              <a:rPr lang="en"/>
              <a:t>Origins with simple “neurons” and network types</a:t>
            </a:r>
            <a:endParaRPr/>
          </a:p>
          <a:p>
            <a:pPr indent="-342900" lvl="0" marL="457200" rtl="0" algn="l">
              <a:spcBef>
                <a:spcPts val="0"/>
              </a:spcBef>
              <a:spcAft>
                <a:spcPts val="0"/>
              </a:spcAft>
              <a:buSzPts val="1800"/>
              <a:buChar char="-"/>
            </a:pPr>
            <a:r>
              <a:rPr lang="en"/>
              <a:t>Backpropagation + Mathematical </a:t>
            </a:r>
            <a:r>
              <a:rPr lang="en"/>
              <a:t>relationship to graph</a:t>
            </a:r>
            <a:endParaRPr/>
          </a:p>
          <a:p>
            <a:pPr indent="-342900" lvl="0" marL="457200" rtl="0" algn="l">
              <a:spcBef>
                <a:spcPts val="0"/>
              </a:spcBef>
              <a:spcAft>
                <a:spcPts val="0"/>
              </a:spcAft>
              <a:buSzPts val="1800"/>
              <a:buChar char="-"/>
            </a:pPr>
            <a:r>
              <a:rPr lang="en"/>
              <a:t>Multi-layer networks</a:t>
            </a:r>
            <a:endParaRPr/>
          </a:p>
          <a:p>
            <a:pPr indent="-342900" lvl="0" marL="457200" rtl="0" algn="l">
              <a:spcBef>
                <a:spcPts val="0"/>
              </a:spcBef>
              <a:spcAft>
                <a:spcPts val="0"/>
              </a:spcAft>
              <a:buSzPts val="1800"/>
              <a:buChar char="-"/>
            </a:pPr>
            <a:r>
              <a:rPr lang="en"/>
              <a:t>Types of Networks</a:t>
            </a:r>
            <a:endParaRPr/>
          </a:p>
          <a:p>
            <a:pPr indent="-342900" lvl="0" marL="457200" rtl="0" algn="l">
              <a:spcBef>
                <a:spcPts val="0"/>
              </a:spcBef>
              <a:spcAft>
                <a:spcPts val="0"/>
              </a:spcAft>
              <a:buSzPts val="1800"/>
              <a:buChar char="-"/>
            </a:pPr>
            <a:r>
              <a:rPr lang="en"/>
              <a:t>Applications</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42"/>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Perceptron</a:t>
            </a:r>
            <a:endParaRPr/>
          </a:p>
        </p:txBody>
      </p:sp>
      <p:sp>
        <p:nvSpPr>
          <p:cNvPr id="285" name="Google Shape;285;p42"/>
          <p:cNvSpPr txBox="1"/>
          <p:nvPr>
            <p:ph idx="4294967295" type="body"/>
          </p:nvPr>
        </p:nvSpPr>
        <p:spPr>
          <a:xfrm>
            <a:off x="471900" y="668675"/>
            <a:ext cx="8222100" cy="420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Problems:</a:t>
            </a:r>
            <a:endParaRPr b="1"/>
          </a:p>
          <a:p>
            <a:pPr indent="-342900" lvl="0" marL="457200" rtl="0" algn="l">
              <a:spcBef>
                <a:spcPts val="1600"/>
              </a:spcBef>
              <a:spcAft>
                <a:spcPts val="0"/>
              </a:spcAft>
              <a:buSzPts val="1800"/>
              <a:buChar char="-"/>
            </a:pPr>
            <a:r>
              <a:rPr lang="en"/>
              <a:t>Despite the success of the Perceptron, it was still unable to </a:t>
            </a:r>
            <a:r>
              <a:rPr lang="en"/>
              <a:t>learn the XOR function: Minsky and Papert in “Perceptrons: An Introduction to Computational Geometry” (1969)</a:t>
            </a:r>
            <a:endParaRPr/>
          </a:p>
          <a:p>
            <a:pPr indent="-342900" lvl="0" marL="457200" rtl="0" algn="l">
              <a:spcBef>
                <a:spcPts val="0"/>
              </a:spcBef>
              <a:spcAft>
                <a:spcPts val="0"/>
              </a:spcAft>
              <a:buSzPts val="1800"/>
              <a:buChar char="-"/>
            </a:pPr>
            <a:r>
              <a:rPr lang="en"/>
              <a:t>General lack of efficient learning algorithms</a:t>
            </a:r>
            <a:endParaRPr/>
          </a:p>
          <a:p>
            <a:pPr indent="0" lvl="0" marL="0" rtl="0" algn="l">
              <a:spcBef>
                <a:spcPts val="1600"/>
              </a:spcBef>
              <a:spcAft>
                <a:spcPts val="0"/>
              </a:spcAft>
              <a:buNone/>
            </a:pPr>
            <a:r>
              <a:rPr b="1" lang="en"/>
              <a:t>Unfortunately:</a:t>
            </a:r>
            <a:endParaRPr/>
          </a:p>
          <a:p>
            <a:pPr indent="-342900" lvl="0" marL="457200" rtl="0" algn="l">
              <a:spcBef>
                <a:spcPts val="1600"/>
              </a:spcBef>
              <a:spcAft>
                <a:spcPts val="0"/>
              </a:spcAft>
              <a:buSzPts val="1800"/>
              <a:buChar char="-"/>
            </a:pPr>
            <a:r>
              <a:rPr lang="en"/>
              <a:t>Created a lull in the research being done with perceptrons and other work related to artificial neurons until the creation of the layered-perceptrons and networks</a:t>
            </a:r>
            <a:endParaRPr/>
          </a:p>
          <a:p>
            <a:pPr indent="-342900" lvl="0" marL="457200" rtl="0" algn="l">
              <a:spcBef>
                <a:spcPts val="0"/>
              </a:spcBef>
              <a:spcAft>
                <a:spcPts val="0"/>
              </a:spcAft>
              <a:buSzPts val="1800"/>
              <a:buChar char="-"/>
            </a:pPr>
            <a:r>
              <a:rPr lang="en"/>
              <a:t>Research focus transferred back to symbolic approaches for learning…</a:t>
            </a:r>
            <a:endParaRPr/>
          </a:p>
          <a:p>
            <a:pPr indent="0" lvl="0" marL="0" rtl="0" algn="l">
              <a:spcBef>
                <a:spcPts val="1600"/>
              </a:spcBef>
              <a:spcAft>
                <a:spcPts val="1600"/>
              </a:spcAft>
              <a:buNone/>
            </a:pPr>
            <a:r>
              <a:t/>
            </a:r>
            <a:endParaRPr b="1"/>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43"/>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State of Research in 70s and 80s</a:t>
            </a:r>
            <a:endParaRPr/>
          </a:p>
        </p:txBody>
      </p:sp>
      <p:sp>
        <p:nvSpPr>
          <p:cNvPr id="291" name="Google Shape;291;p43"/>
          <p:cNvSpPr txBox="1"/>
          <p:nvPr>
            <p:ph idx="4294967295" type="body"/>
          </p:nvPr>
        </p:nvSpPr>
        <p:spPr>
          <a:xfrm>
            <a:off x="471900" y="668675"/>
            <a:ext cx="3937200" cy="420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Research community won’t return focus back to the field until the 80’s:</a:t>
            </a:r>
            <a:endParaRPr b="1"/>
          </a:p>
          <a:p>
            <a:pPr indent="0" lvl="0" marL="0" rtl="0" algn="l">
              <a:spcBef>
                <a:spcPts val="1600"/>
              </a:spcBef>
              <a:spcAft>
                <a:spcPts val="0"/>
              </a:spcAft>
              <a:buNone/>
            </a:pPr>
            <a:r>
              <a:rPr lang="en"/>
              <a:t>Some improvements made in the meantime:</a:t>
            </a:r>
            <a:endParaRPr/>
          </a:p>
          <a:p>
            <a:pPr indent="-342900" lvl="0" marL="457200" rtl="0" algn="l">
              <a:spcBef>
                <a:spcPts val="1600"/>
              </a:spcBef>
              <a:spcAft>
                <a:spcPts val="0"/>
              </a:spcAft>
              <a:buSzPts val="1800"/>
              <a:buChar char="-"/>
            </a:pPr>
            <a:r>
              <a:rPr lang="en"/>
              <a:t>Paul Werbos: </a:t>
            </a:r>
            <a:r>
              <a:rPr b="1" lang="en"/>
              <a:t>Back Propagation</a:t>
            </a:r>
            <a:r>
              <a:rPr lang="en"/>
              <a:t> as a learning mechanism</a:t>
            </a:r>
            <a:endParaRPr/>
          </a:p>
          <a:p>
            <a:pPr indent="-342900" lvl="0" marL="457200" rtl="0" algn="l">
              <a:spcBef>
                <a:spcPts val="0"/>
              </a:spcBef>
              <a:spcAft>
                <a:spcPts val="0"/>
              </a:spcAft>
              <a:buSzPts val="1800"/>
              <a:buChar char="-"/>
            </a:pPr>
            <a:r>
              <a:rPr lang="en"/>
              <a:t>Teuvo Kohonen: Self Organizing map “</a:t>
            </a:r>
            <a:r>
              <a:rPr b="1" lang="en"/>
              <a:t>Kohonen network</a:t>
            </a:r>
            <a:r>
              <a:rPr lang="en"/>
              <a:t>”</a:t>
            </a:r>
            <a:endParaRPr/>
          </a:p>
          <a:p>
            <a:pPr indent="-342900" lvl="0" marL="457200" rtl="0" algn="l">
              <a:spcBef>
                <a:spcPts val="0"/>
              </a:spcBef>
              <a:spcAft>
                <a:spcPts val="0"/>
              </a:spcAft>
              <a:buSzPts val="1800"/>
              <a:buChar char="-"/>
            </a:pPr>
            <a:r>
              <a:rPr lang="en"/>
              <a:t>Kunihiko Fukushima: “</a:t>
            </a:r>
            <a:r>
              <a:rPr b="1" lang="en"/>
              <a:t>Neocognitron</a:t>
            </a:r>
            <a:r>
              <a:rPr lang="en"/>
              <a:t>”</a:t>
            </a:r>
            <a:endParaRPr/>
          </a:p>
          <a:p>
            <a:pPr indent="0" lvl="0" marL="0" rtl="0" algn="l">
              <a:spcBef>
                <a:spcPts val="1600"/>
              </a:spcBef>
              <a:spcAft>
                <a:spcPts val="1600"/>
              </a:spcAft>
              <a:buNone/>
            </a:pPr>
            <a:r>
              <a:t/>
            </a:r>
            <a:endParaRPr/>
          </a:p>
        </p:txBody>
      </p:sp>
      <p:pic>
        <p:nvPicPr>
          <p:cNvPr id="292" name="Google Shape;292;p43"/>
          <p:cNvPicPr preferRelativeResize="0"/>
          <p:nvPr/>
        </p:nvPicPr>
        <p:blipFill>
          <a:blip r:embed="rId3">
            <a:alphaModFix/>
          </a:blip>
          <a:stretch>
            <a:fillRect/>
          </a:stretch>
        </p:blipFill>
        <p:spPr>
          <a:xfrm>
            <a:off x="5668275" y="956375"/>
            <a:ext cx="2215925" cy="2215925"/>
          </a:xfrm>
          <a:prstGeom prst="rect">
            <a:avLst/>
          </a:prstGeom>
          <a:noFill/>
          <a:ln>
            <a:noFill/>
          </a:ln>
        </p:spPr>
      </p:pic>
      <p:pic>
        <p:nvPicPr>
          <p:cNvPr descr="CS231n - CNN for Visual Recognition. Lecture 5: Convolutional Neural  Networks" id="293" name="Google Shape;293;p43"/>
          <p:cNvPicPr preferRelativeResize="0"/>
          <p:nvPr/>
        </p:nvPicPr>
        <p:blipFill rotWithShape="1">
          <a:blip r:embed="rId4">
            <a:alphaModFix/>
          </a:blip>
          <a:srcRect b="0" l="37752" r="0" t="0"/>
          <a:stretch/>
        </p:blipFill>
        <p:spPr>
          <a:xfrm>
            <a:off x="5732900" y="3172300"/>
            <a:ext cx="2668151" cy="1741575"/>
          </a:xfrm>
          <a:prstGeom prst="rect">
            <a:avLst/>
          </a:prstGeom>
          <a:noFill/>
          <a:ln>
            <a:noFill/>
          </a:ln>
        </p:spPr>
      </p:pic>
      <p:sp>
        <p:nvSpPr>
          <p:cNvPr id="294" name="Google Shape;294;p43"/>
          <p:cNvSpPr txBox="1"/>
          <p:nvPr/>
        </p:nvSpPr>
        <p:spPr>
          <a:xfrm>
            <a:off x="5897050" y="739175"/>
            <a:ext cx="22263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Roboto"/>
                <a:ea typeface="Roboto"/>
                <a:cs typeface="Roboto"/>
                <a:sym typeface="Roboto"/>
              </a:rPr>
              <a:t>Kohonen Network</a:t>
            </a:r>
            <a:endParaRPr b="1">
              <a:latin typeface="Roboto"/>
              <a:ea typeface="Roboto"/>
              <a:cs typeface="Roboto"/>
              <a:sym typeface="Roboto"/>
            </a:endParaRPr>
          </a:p>
        </p:txBody>
      </p:sp>
      <p:sp>
        <p:nvSpPr>
          <p:cNvPr id="295" name="Google Shape;295;p43"/>
          <p:cNvSpPr txBox="1"/>
          <p:nvPr/>
        </p:nvSpPr>
        <p:spPr>
          <a:xfrm>
            <a:off x="5953825" y="3020100"/>
            <a:ext cx="22263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Roboto"/>
                <a:ea typeface="Roboto"/>
                <a:cs typeface="Roboto"/>
                <a:sym typeface="Roboto"/>
              </a:rPr>
              <a:t>Neocognitron</a:t>
            </a:r>
            <a:endParaRPr b="1">
              <a:latin typeface="Roboto"/>
              <a:ea typeface="Roboto"/>
              <a:cs typeface="Roboto"/>
              <a:sym typeface="Roboto"/>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44"/>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Neocognitron</a:t>
            </a:r>
            <a:endParaRPr/>
          </a:p>
        </p:txBody>
      </p:sp>
      <p:sp>
        <p:nvSpPr>
          <p:cNvPr id="301" name="Google Shape;301;p44"/>
          <p:cNvSpPr txBox="1"/>
          <p:nvPr>
            <p:ph idx="4294967295" type="body"/>
          </p:nvPr>
        </p:nvSpPr>
        <p:spPr>
          <a:xfrm>
            <a:off x="471900" y="668675"/>
            <a:ext cx="8222100" cy="4208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
              <a:t>Biological motivation:</a:t>
            </a:r>
            <a:r>
              <a:rPr lang="en"/>
              <a:t> Layers of “S-cells” which are simple / lower order cells. Layers of “C-cells” which are complex / higher order cells</a:t>
            </a:r>
            <a:endParaRPr/>
          </a:p>
        </p:txBody>
      </p:sp>
      <p:pic>
        <p:nvPicPr>
          <p:cNvPr id="302" name="Google Shape;302;p44"/>
          <p:cNvPicPr preferRelativeResize="0"/>
          <p:nvPr/>
        </p:nvPicPr>
        <p:blipFill>
          <a:blip r:embed="rId3">
            <a:alphaModFix/>
          </a:blip>
          <a:stretch>
            <a:fillRect/>
          </a:stretch>
        </p:blipFill>
        <p:spPr>
          <a:xfrm>
            <a:off x="1830325" y="1575725"/>
            <a:ext cx="5362451" cy="33536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45"/>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Neocognitron</a:t>
            </a:r>
            <a:endParaRPr/>
          </a:p>
        </p:txBody>
      </p:sp>
      <p:sp>
        <p:nvSpPr>
          <p:cNvPr id="308" name="Google Shape;308;p45"/>
          <p:cNvSpPr txBox="1"/>
          <p:nvPr>
            <p:ph idx="4294967295" type="body"/>
          </p:nvPr>
        </p:nvSpPr>
        <p:spPr>
          <a:xfrm>
            <a:off x="482775" y="619050"/>
            <a:ext cx="4458600" cy="420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Self Organization: Representative S-cells are taken from each S-layer for each pattern, S-cell chosen according to largest output. Input weights to the S-cell are </a:t>
            </a:r>
            <a:r>
              <a:rPr lang="en"/>
              <a:t>reinforced the same way</a:t>
            </a:r>
            <a:endParaRPr/>
          </a:p>
          <a:p>
            <a:pPr indent="0" lvl="0" marL="0" rtl="0" algn="l">
              <a:spcBef>
                <a:spcPts val="1600"/>
              </a:spcBef>
              <a:spcAft>
                <a:spcPts val="0"/>
              </a:spcAft>
              <a:buNone/>
            </a:pPr>
            <a:r>
              <a:rPr lang="en"/>
              <a:t>S-columns: layers of S-layers, groups of S-cells are an S-layer. Highest output S-cell in S-column is the representative</a:t>
            </a:r>
            <a:endParaRPr/>
          </a:p>
          <a:p>
            <a:pPr indent="0" lvl="0" marL="0" rtl="0" algn="l">
              <a:spcBef>
                <a:spcPts val="1600"/>
              </a:spcBef>
              <a:spcAft>
                <a:spcPts val="1600"/>
              </a:spcAft>
              <a:buNone/>
            </a:pPr>
            <a:r>
              <a:rPr lang="en"/>
              <a:t>C-cells respond when at least one of the S-cells has a large output =&gt; when an S-cell organized for a feature spikes in some region of the images</a:t>
            </a:r>
            <a:endParaRPr/>
          </a:p>
        </p:txBody>
      </p:sp>
      <p:pic>
        <p:nvPicPr>
          <p:cNvPr id="309" name="Google Shape;309;p45"/>
          <p:cNvPicPr preferRelativeResize="0"/>
          <p:nvPr/>
        </p:nvPicPr>
        <p:blipFill>
          <a:blip r:embed="rId3">
            <a:alphaModFix/>
          </a:blip>
          <a:stretch>
            <a:fillRect/>
          </a:stretch>
        </p:blipFill>
        <p:spPr>
          <a:xfrm>
            <a:off x="4991577" y="1566900"/>
            <a:ext cx="3764347" cy="330987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46"/>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Associative pattern recognition</a:t>
            </a:r>
            <a:endParaRPr/>
          </a:p>
        </p:txBody>
      </p:sp>
      <p:sp>
        <p:nvSpPr>
          <p:cNvPr id="315" name="Google Shape;315;p46"/>
          <p:cNvSpPr txBox="1"/>
          <p:nvPr>
            <p:ph idx="4294967295" type="body"/>
          </p:nvPr>
        </p:nvSpPr>
        <p:spPr>
          <a:xfrm>
            <a:off x="471900" y="668675"/>
            <a:ext cx="8222100" cy="420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Associative Pattern Recognition:</a:t>
            </a:r>
            <a:r>
              <a:rPr lang="en"/>
              <a:t> Goal of associating a known input and output vector with each other, network is trained to also map the neighborhoods of input vectors to a neighborhood of the output vector</a:t>
            </a:r>
            <a:endParaRPr/>
          </a:p>
          <a:p>
            <a:pPr indent="0" lvl="0" marL="0" rtl="0" algn="l">
              <a:spcBef>
                <a:spcPts val="1600"/>
              </a:spcBef>
              <a:spcAft>
                <a:spcPts val="0"/>
              </a:spcAft>
              <a:buNone/>
            </a:pPr>
            <a:r>
              <a:rPr b="1" lang="en"/>
              <a:t>Main network types:</a:t>
            </a:r>
            <a:endParaRPr/>
          </a:p>
          <a:p>
            <a:pPr indent="-342900" lvl="0" marL="457200" rtl="0" algn="l">
              <a:spcBef>
                <a:spcPts val="1600"/>
              </a:spcBef>
              <a:spcAft>
                <a:spcPts val="0"/>
              </a:spcAft>
              <a:buSzPts val="1800"/>
              <a:buChar char="-"/>
            </a:pPr>
            <a:r>
              <a:rPr lang="en"/>
              <a:t>Heteroassociative networks: map m input vectors in n dims to m vectors in k dims.</a:t>
            </a:r>
            <a:endParaRPr/>
          </a:p>
          <a:p>
            <a:pPr indent="-342900" lvl="0" marL="457200" rtl="0" algn="l">
              <a:spcBef>
                <a:spcPts val="0"/>
              </a:spcBef>
              <a:spcAft>
                <a:spcPts val="0"/>
              </a:spcAft>
              <a:buSzPts val="1800"/>
              <a:buChar char="-"/>
            </a:pPr>
            <a:r>
              <a:rPr lang="en"/>
              <a:t>Pattern Recognition networks: each input vector is associated with a scalar, goal of the network is to identify the “name” of the input pattern vector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47"/>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Associative pattern recognition</a:t>
            </a:r>
            <a:endParaRPr/>
          </a:p>
        </p:txBody>
      </p:sp>
      <p:sp>
        <p:nvSpPr>
          <p:cNvPr id="321" name="Google Shape;321;p47"/>
          <p:cNvSpPr txBox="1"/>
          <p:nvPr>
            <p:ph idx="4294967295" type="body"/>
          </p:nvPr>
        </p:nvSpPr>
        <p:spPr>
          <a:xfrm>
            <a:off x="471900" y="668675"/>
            <a:ext cx="8222100" cy="420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Associative Network learning:</a:t>
            </a:r>
            <a:r>
              <a:rPr lang="en"/>
              <a:t> </a:t>
            </a:r>
            <a:endParaRPr/>
          </a:p>
          <a:p>
            <a:pPr indent="0" lvl="0" marL="0" rtl="0" algn="l">
              <a:spcBef>
                <a:spcPts val="1600"/>
              </a:spcBef>
              <a:spcAft>
                <a:spcPts val="1600"/>
              </a:spcAft>
              <a:buNone/>
            </a:pPr>
            <a:r>
              <a:rPr lang="en"/>
              <a:t>Donald Hebb (1949): Two neurons which are simultaneously active should develop a degree of interaction higher than those neurons whose activities are uncorrelated. </a:t>
            </a:r>
            <a:endParaRPr/>
          </a:p>
        </p:txBody>
      </p:sp>
      <p:pic>
        <p:nvPicPr>
          <p:cNvPr id="322" name="Google Shape;322;p47"/>
          <p:cNvPicPr preferRelativeResize="0"/>
          <p:nvPr/>
        </p:nvPicPr>
        <p:blipFill>
          <a:blip r:embed="rId3">
            <a:alphaModFix/>
          </a:blip>
          <a:stretch>
            <a:fillRect/>
          </a:stretch>
        </p:blipFill>
        <p:spPr>
          <a:xfrm>
            <a:off x="1612425" y="2425346"/>
            <a:ext cx="5941050" cy="223595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48"/>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Hopfield Network</a:t>
            </a:r>
            <a:endParaRPr/>
          </a:p>
        </p:txBody>
      </p:sp>
      <p:sp>
        <p:nvSpPr>
          <p:cNvPr id="328" name="Google Shape;328;p48"/>
          <p:cNvSpPr txBox="1"/>
          <p:nvPr>
            <p:ph idx="4294967295" type="body"/>
          </p:nvPr>
        </p:nvSpPr>
        <p:spPr>
          <a:xfrm>
            <a:off x="471900" y="668675"/>
            <a:ext cx="8222100" cy="420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Hopfield Network (1982):</a:t>
            </a:r>
            <a:r>
              <a:rPr lang="en"/>
              <a:t> Cells connected to each other with weights forming a graph, sequentially update the states for each cell at random according to a rule that determines the state which minimized the “global energy”</a:t>
            </a:r>
            <a:endParaRPr/>
          </a:p>
          <a:p>
            <a:pPr indent="-342900" lvl="0" marL="457200" rtl="0" algn="l">
              <a:spcBef>
                <a:spcPts val="1600"/>
              </a:spcBef>
              <a:spcAft>
                <a:spcPts val="0"/>
              </a:spcAft>
              <a:buSzPts val="1800"/>
              <a:buChar char="-"/>
            </a:pPr>
            <a:r>
              <a:rPr lang="en"/>
              <a:t>Hopfield</a:t>
            </a:r>
            <a:r>
              <a:rPr b="1" lang="en"/>
              <a:t> </a:t>
            </a:r>
            <a:r>
              <a:rPr lang="en"/>
              <a:t>proposed that the memories can be captured by the minima of the net!</a:t>
            </a:r>
            <a:endParaRPr/>
          </a:p>
          <a:p>
            <a:pPr indent="-342900" lvl="0" marL="457200" rtl="0" algn="l">
              <a:spcBef>
                <a:spcPts val="0"/>
              </a:spcBef>
              <a:spcAft>
                <a:spcPts val="0"/>
              </a:spcAft>
              <a:buSzPts val="1800"/>
              <a:buChar char="-"/>
            </a:pPr>
            <a:r>
              <a:rPr lang="en"/>
              <a:t>Can store patterns as a boolean string of 0,1’s. Can store exponentially many patterns as a function of the number of states</a:t>
            </a:r>
            <a:endParaRPr/>
          </a:p>
          <a:p>
            <a:pPr indent="-342900" lvl="0" marL="457200" rtl="0" algn="l">
              <a:spcBef>
                <a:spcPts val="0"/>
              </a:spcBef>
              <a:spcAft>
                <a:spcPts val="0"/>
              </a:spcAft>
              <a:buSzPts val="1800"/>
              <a:buChar char="-"/>
            </a:pPr>
            <a:r>
              <a:rPr lang="en"/>
              <a:t>Isomorphism to the Ising models, equivalence to Perceptron learning too!</a:t>
            </a:r>
            <a:endParaRPr/>
          </a:p>
          <a:p>
            <a:pPr indent="-342900" lvl="0" marL="457200" rtl="0" algn="l">
              <a:spcBef>
                <a:spcPts val="0"/>
              </a:spcBef>
              <a:spcAft>
                <a:spcPts val="0"/>
              </a:spcAft>
              <a:buSzPts val="1800"/>
              <a:buChar char="-"/>
            </a:pPr>
            <a:r>
              <a:rPr lang="en"/>
              <a:t>Convergence is proved, network guaranteed to find minimum energy state</a:t>
            </a:r>
            <a:endParaRPr/>
          </a:p>
          <a:p>
            <a:pPr indent="-342900" lvl="0" marL="457200" rtl="0" algn="l">
              <a:spcBef>
                <a:spcPts val="0"/>
              </a:spcBef>
              <a:spcAft>
                <a:spcPts val="0"/>
              </a:spcAft>
              <a:buSzPts val="1800"/>
              <a:buChar char="-"/>
            </a:pPr>
            <a:r>
              <a:rPr lang="en"/>
              <a:t>Finds minimum to the travelling salesman problem (graph theory / opt.)</a:t>
            </a:r>
            <a:endParaRPr/>
          </a:p>
          <a:p>
            <a:pPr indent="-342900" lvl="0" marL="457200" rtl="0" algn="l">
              <a:spcBef>
                <a:spcPts val="0"/>
              </a:spcBef>
              <a:spcAft>
                <a:spcPts val="0"/>
              </a:spcAft>
              <a:buSzPts val="1800"/>
              <a:buChar char="-"/>
            </a:pPr>
            <a:r>
              <a:rPr b="1" lang="en"/>
              <a:t>Hopfield Networks is all you need (2020):</a:t>
            </a:r>
            <a:r>
              <a:rPr lang="en"/>
              <a:t> Permutation invariant, can replace GRU and LSTM layers, can act as an attention layer</a:t>
            </a:r>
            <a:endParaRPr/>
          </a:p>
          <a:p>
            <a:pPr indent="0" lvl="0" marL="0" rtl="0" algn="l">
              <a:spcBef>
                <a:spcPts val="1600"/>
              </a:spcBef>
              <a:spcAft>
                <a:spcPts val="1600"/>
              </a:spcAft>
              <a:buNone/>
            </a:pPr>
            <a:r>
              <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49"/>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Hopfield Network</a:t>
            </a:r>
            <a:endParaRPr/>
          </a:p>
        </p:txBody>
      </p:sp>
      <p:pic>
        <p:nvPicPr>
          <p:cNvPr id="334" name="Google Shape;334;p49"/>
          <p:cNvPicPr preferRelativeResize="0"/>
          <p:nvPr/>
        </p:nvPicPr>
        <p:blipFill>
          <a:blip r:embed="rId3">
            <a:alphaModFix/>
          </a:blip>
          <a:stretch>
            <a:fillRect/>
          </a:stretch>
        </p:blipFill>
        <p:spPr>
          <a:xfrm>
            <a:off x="1716550" y="2328925"/>
            <a:ext cx="5912976" cy="2509700"/>
          </a:xfrm>
          <a:prstGeom prst="rect">
            <a:avLst/>
          </a:prstGeom>
          <a:noFill/>
          <a:ln>
            <a:noFill/>
          </a:ln>
        </p:spPr>
      </p:pic>
      <p:sp>
        <p:nvSpPr>
          <p:cNvPr id="335" name="Google Shape;335;p49"/>
          <p:cNvSpPr txBox="1"/>
          <p:nvPr/>
        </p:nvSpPr>
        <p:spPr>
          <a:xfrm>
            <a:off x="250800" y="728325"/>
            <a:ext cx="86424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Todo: need network </a:t>
            </a:r>
            <a:r>
              <a:rPr lang="en">
                <a:latin typeface="Roboto"/>
                <a:ea typeface="Roboto"/>
                <a:cs typeface="Roboto"/>
                <a:sym typeface="Roboto"/>
              </a:rPr>
              <a:t>definition</a:t>
            </a:r>
            <a:r>
              <a:rPr lang="en">
                <a:latin typeface="Roboto"/>
                <a:ea typeface="Roboto"/>
                <a:cs typeface="Roboto"/>
                <a:sym typeface="Roboto"/>
              </a:rPr>
              <a:t> and vars, add info on update rule from hebbian learning idea and include info on threshold on output</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https://en.wikipedia.org/wiki/Hopfield_network#:~:text=A%20Hopfield%20network%20(or%20Ising,Lenz%20on%20the%20Ising%20model.</a:t>
            </a:r>
            <a:endParaRPr>
              <a:latin typeface="Roboto"/>
              <a:ea typeface="Roboto"/>
              <a:cs typeface="Roboto"/>
              <a:sym typeface="Roboto"/>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50"/>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Boltzmann Machine</a:t>
            </a:r>
            <a:endParaRPr/>
          </a:p>
        </p:txBody>
      </p:sp>
      <p:sp>
        <p:nvSpPr>
          <p:cNvPr id="341" name="Google Shape;341;p50"/>
          <p:cNvSpPr txBox="1"/>
          <p:nvPr>
            <p:ph idx="4294967295" type="body"/>
          </p:nvPr>
        </p:nvSpPr>
        <p:spPr>
          <a:xfrm>
            <a:off x="471900" y="668675"/>
            <a:ext cx="8222100" cy="420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Boltzmann: </a:t>
            </a:r>
            <a:r>
              <a:rPr lang="en"/>
              <a:t>Extension of the Hopfield network which allows for stochastic weights. Allows for parallelization of the update step and also for better convergence due to the equilibrium of the network now </a:t>
            </a:r>
            <a:r>
              <a:rPr lang="en"/>
              <a:t>defined probabilistically instead of requiring a summation and discrete local minima</a:t>
            </a:r>
            <a:endParaRPr/>
          </a:p>
          <a:p>
            <a:pPr indent="0" lvl="0" marL="0" rtl="0" algn="l">
              <a:spcBef>
                <a:spcPts val="1600"/>
              </a:spcBef>
              <a:spcAft>
                <a:spcPts val="0"/>
              </a:spcAft>
              <a:buNone/>
            </a:pPr>
            <a:r>
              <a:rPr lang="en"/>
              <a:t>Precursor to deep belief networks and variational autoencoders</a:t>
            </a:r>
            <a:endParaRPr/>
          </a:p>
          <a:p>
            <a:pPr indent="0" lvl="0" marL="0" rtl="0" algn="l">
              <a:spcBef>
                <a:spcPts val="1600"/>
              </a:spcBef>
              <a:spcAft>
                <a:spcPts val="1600"/>
              </a:spcAft>
              <a:buNone/>
            </a:pPr>
            <a:r>
              <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51"/>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Backpropagation</a:t>
            </a:r>
            <a:endParaRPr/>
          </a:p>
        </p:txBody>
      </p:sp>
      <p:sp>
        <p:nvSpPr>
          <p:cNvPr id="347" name="Google Shape;347;p51"/>
          <p:cNvSpPr txBox="1"/>
          <p:nvPr>
            <p:ph idx="4294967295" type="body"/>
          </p:nvPr>
        </p:nvSpPr>
        <p:spPr>
          <a:xfrm>
            <a:off x="471900" y="668675"/>
            <a:ext cx="8222100" cy="420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Until now, most of the common networks have been shown to handle tasks like learning boolean function and some simple pattern recognition tasks, the capabilities of these networks has been improved over time by the research </a:t>
            </a:r>
            <a:r>
              <a:rPr lang="en"/>
              <a:t>community</a:t>
            </a:r>
            <a:r>
              <a:rPr lang="en"/>
              <a:t> and several large projects have been undertaken to implement topics in this field. </a:t>
            </a:r>
            <a:endParaRPr/>
          </a:p>
          <a:p>
            <a:pPr indent="0" lvl="0" marL="0" rtl="0" algn="l">
              <a:spcBef>
                <a:spcPts val="1600"/>
              </a:spcBef>
              <a:spcAft>
                <a:spcPts val="0"/>
              </a:spcAft>
              <a:buNone/>
            </a:pPr>
            <a:r>
              <a:rPr lang="en"/>
              <a:t>However, computational requirements held the field back due to constraints on the sizes of networks: topologies and numbers of parameters were capped</a:t>
            </a:r>
            <a:endParaRPr/>
          </a:p>
          <a:p>
            <a:pPr indent="0" lvl="0" marL="0" rtl="0" algn="l">
              <a:spcBef>
                <a:spcPts val="1600"/>
              </a:spcBef>
              <a:spcAft>
                <a:spcPts val="0"/>
              </a:spcAft>
              <a:buNone/>
            </a:pPr>
            <a:r>
              <a:rPr b="1" lang="en"/>
              <a:t>Backpropagation algorithm (1985):</a:t>
            </a:r>
            <a:r>
              <a:rPr lang="en"/>
              <a:t> Method for training neural networks, leverages a fast differentiation of a class of functions for computing the gradient of a network’s loss wrt to the learned weights. </a:t>
            </a:r>
            <a:endParaRPr/>
          </a:p>
          <a:p>
            <a:pPr indent="0" lvl="0" marL="0" rtl="0" algn="l">
              <a:spcBef>
                <a:spcPts val="1600"/>
              </a:spcBef>
              <a:spcAft>
                <a:spcPts val="1600"/>
              </a:spcAft>
              <a:buNone/>
            </a:pPr>
            <a:r>
              <a:rPr lang="en"/>
              <a:t>Revamps research interest into neural networks!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6"/>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Historical Motivation</a:t>
            </a:r>
            <a:endParaRPr/>
          </a:p>
        </p:txBody>
      </p:sp>
      <p:sp>
        <p:nvSpPr>
          <p:cNvPr id="85" name="Google Shape;85;p16"/>
          <p:cNvSpPr txBox="1"/>
          <p:nvPr>
            <p:ph idx="4294967295" type="body"/>
          </p:nvPr>
        </p:nvSpPr>
        <p:spPr>
          <a:xfrm>
            <a:off x="471900" y="744875"/>
            <a:ext cx="3785400" cy="388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Models of computation:</a:t>
            </a:r>
            <a:endParaRPr b="1"/>
          </a:p>
          <a:p>
            <a:pPr indent="0" lvl="0" marL="0" rtl="0" algn="l">
              <a:spcBef>
                <a:spcPts val="1600"/>
              </a:spcBef>
              <a:spcAft>
                <a:spcPts val="0"/>
              </a:spcAft>
              <a:buNone/>
            </a:pPr>
            <a:r>
              <a:rPr lang="en"/>
              <a:t>Formal </a:t>
            </a:r>
            <a:r>
              <a:rPr lang="en"/>
              <a:t>definition</a:t>
            </a:r>
            <a:r>
              <a:rPr lang="en"/>
              <a:t> of computability proposed in 1930’s and 1940’s.</a:t>
            </a:r>
            <a:endParaRPr/>
          </a:p>
          <a:p>
            <a:pPr indent="0" lvl="0" marL="0" rtl="0" algn="l">
              <a:spcBef>
                <a:spcPts val="1600"/>
              </a:spcBef>
              <a:spcAft>
                <a:spcPts val="0"/>
              </a:spcAft>
              <a:buNone/>
            </a:pPr>
            <a:r>
              <a:rPr lang="en"/>
              <a:t>Can categorize the approaches:</a:t>
            </a:r>
            <a:endParaRPr/>
          </a:p>
          <a:p>
            <a:pPr indent="-342900" lvl="0" marL="457200" rtl="0" algn="l">
              <a:spcBef>
                <a:spcPts val="1600"/>
              </a:spcBef>
              <a:spcAft>
                <a:spcPts val="0"/>
              </a:spcAft>
              <a:buSzPts val="1800"/>
              <a:buChar char="-"/>
            </a:pPr>
            <a:r>
              <a:rPr lang="en"/>
              <a:t>Mathematical</a:t>
            </a:r>
            <a:endParaRPr/>
          </a:p>
          <a:p>
            <a:pPr indent="-342900" lvl="0" marL="457200" rtl="0" algn="l">
              <a:spcBef>
                <a:spcPts val="0"/>
              </a:spcBef>
              <a:spcAft>
                <a:spcPts val="0"/>
              </a:spcAft>
              <a:buSzPts val="1800"/>
              <a:buChar char="-"/>
            </a:pPr>
            <a:r>
              <a:rPr lang="en"/>
              <a:t>Logic operational</a:t>
            </a:r>
            <a:endParaRPr/>
          </a:p>
          <a:p>
            <a:pPr indent="-342900" lvl="0" marL="457200" rtl="0" algn="l">
              <a:spcBef>
                <a:spcPts val="0"/>
              </a:spcBef>
              <a:spcAft>
                <a:spcPts val="0"/>
              </a:spcAft>
              <a:buSzPts val="1800"/>
              <a:buChar char="-"/>
            </a:pPr>
            <a:r>
              <a:rPr lang="en"/>
              <a:t>Computer</a:t>
            </a:r>
            <a:endParaRPr/>
          </a:p>
          <a:p>
            <a:pPr indent="-342900" lvl="0" marL="457200" rtl="0" algn="l">
              <a:spcBef>
                <a:spcPts val="0"/>
              </a:spcBef>
              <a:spcAft>
                <a:spcPts val="0"/>
              </a:spcAft>
              <a:buSzPts val="1800"/>
              <a:buChar char="-"/>
            </a:pPr>
            <a:r>
              <a:rPr lang="en"/>
              <a:t>Cellular automata</a:t>
            </a:r>
            <a:endParaRPr/>
          </a:p>
          <a:p>
            <a:pPr indent="-342900" lvl="0" marL="457200" rtl="0" algn="l">
              <a:spcBef>
                <a:spcPts val="0"/>
              </a:spcBef>
              <a:spcAft>
                <a:spcPts val="0"/>
              </a:spcAft>
              <a:buSzPts val="1800"/>
              <a:buChar char="-"/>
            </a:pPr>
            <a:r>
              <a:rPr lang="en"/>
              <a:t>Biological</a:t>
            </a:r>
            <a:endParaRPr/>
          </a:p>
        </p:txBody>
      </p:sp>
      <p:pic>
        <p:nvPicPr>
          <p:cNvPr id="86" name="Google Shape;86;p16"/>
          <p:cNvPicPr preferRelativeResize="0"/>
          <p:nvPr/>
        </p:nvPicPr>
        <p:blipFill>
          <a:blip r:embed="rId3">
            <a:alphaModFix/>
          </a:blip>
          <a:stretch>
            <a:fillRect/>
          </a:stretch>
        </p:blipFill>
        <p:spPr>
          <a:xfrm>
            <a:off x="4517850" y="847774"/>
            <a:ext cx="4407000" cy="3992222"/>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52"/>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Backpropagation</a:t>
            </a:r>
            <a:endParaRPr/>
          </a:p>
        </p:txBody>
      </p:sp>
      <p:sp>
        <p:nvSpPr>
          <p:cNvPr id="353" name="Google Shape;353;p52"/>
          <p:cNvSpPr txBox="1"/>
          <p:nvPr>
            <p:ph idx="4294967295" type="body"/>
          </p:nvPr>
        </p:nvSpPr>
        <p:spPr>
          <a:xfrm>
            <a:off x="471900" y="668675"/>
            <a:ext cx="8222100" cy="420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At this point, most loss functions are defined piecewise, such as with the MLP where the loss is either -1, 0, or 1 depending on the variation. However, when considering the differentiability of the loss function, we need a new candidate function that has nice properties: continuous, threshold, differentiable.</a:t>
            </a:r>
            <a:endParaRPr/>
          </a:p>
          <a:p>
            <a:pPr indent="0" lvl="0" marL="0" rtl="0" algn="l">
              <a:spcBef>
                <a:spcPts val="1600"/>
              </a:spcBef>
              <a:spcAft>
                <a:spcPts val="0"/>
              </a:spcAft>
              <a:buNone/>
            </a:pPr>
            <a:r>
              <a:t/>
            </a:r>
            <a:endParaRPr/>
          </a:p>
          <a:p>
            <a:pPr indent="0" lvl="0" marL="0" rtl="0" algn="l">
              <a:spcBef>
                <a:spcPts val="1600"/>
              </a:spcBef>
              <a:spcAft>
                <a:spcPts val="0"/>
              </a:spcAft>
              <a:buNone/>
            </a:pPr>
            <a:r>
              <a:rPr lang="en"/>
              <a:t>Sigmoid Function:</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rPr lang="en"/>
              <a:t>Derivative:</a:t>
            </a:r>
            <a:endParaRPr/>
          </a:p>
        </p:txBody>
      </p:sp>
      <p:pic>
        <p:nvPicPr>
          <p:cNvPr id="354" name="Google Shape;354;p52"/>
          <p:cNvPicPr preferRelativeResize="0"/>
          <p:nvPr/>
        </p:nvPicPr>
        <p:blipFill>
          <a:blip r:embed="rId3">
            <a:alphaModFix/>
          </a:blip>
          <a:stretch>
            <a:fillRect/>
          </a:stretch>
        </p:blipFill>
        <p:spPr>
          <a:xfrm>
            <a:off x="4821925" y="2293176"/>
            <a:ext cx="2932175" cy="1236175"/>
          </a:xfrm>
          <a:prstGeom prst="rect">
            <a:avLst/>
          </a:prstGeom>
          <a:noFill/>
          <a:ln>
            <a:noFill/>
          </a:ln>
        </p:spPr>
      </p:pic>
      <p:pic>
        <p:nvPicPr>
          <p:cNvPr id="355" name="Google Shape;355;p52"/>
          <p:cNvPicPr preferRelativeResize="0"/>
          <p:nvPr/>
        </p:nvPicPr>
        <p:blipFill>
          <a:blip r:embed="rId4">
            <a:alphaModFix/>
          </a:blip>
          <a:stretch>
            <a:fillRect/>
          </a:stretch>
        </p:blipFill>
        <p:spPr>
          <a:xfrm>
            <a:off x="2433675" y="3846700"/>
            <a:ext cx="6200075" cy="100047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53"/>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Backpropagation</a:t>
            </a:r>
            <a:endParaRPr/>
          </a:p>
        </p:txBody>
      </p:sp>
      <p:sp>
        <p:nvSpPr>
          <p:cNvPr id="361" name="Google Shape;361;p53"/>
          <p:cNvSpPr txBox="1"/>
          <p:nvPr>
            <p:ph idx="4294967295" type="body"/>
          </p:nvPr>
        </p:nvSpPr>
        <p:spPr>
          <a:xfrm>
            <a:off x="471900" y="668675"/>
            <a:ext cx="8222100" cy="4208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Now, consider multiple perceptrons, arranged in a network with the sigmoid function as an activation. We can think of this network as a large function composition, the general case “learning” problem is for the </a:t>
            </a:r>
            <a:r>
              <a:rPr lang="en"/>
              <a:t>network</a:t>
            </a:r>
            <a:r>
              <a:rPr lang="en"/>
              <a:t> to update the weights during training so that the network is able to approximate some arbitrary function through a collection of the functions input and output values.</a:t>
            </a:r>
            <a:endParaRPr/>
          </a:p>
        </p:txBody>
      </p:sp>
      <p:pic>
        <p:nvPicPr>
          <p:cNvPr id="362" name="Google Shape;362;p53"/>
          <p:cNvPicPr preferRelativeResize="0"/>
          <p:nvPr/>
        </p:nvPicPr>
        <p:blipFill rotWithShape="1">
          <a:blip r:embed="rId3">
            <a:alphaModFix/>
          </a:blip>
          <a:srcRect b="0" l="0" r="0" t="7927"/>
          <a:stretch/>
        </p:blipFill>
        <p:spPr>
          <a:xfrm>
            <a:off x="675875" y="2596400"/>
            <a:ext cx="4974175" cy="452550"/>
          </a:xfrm>
          <a:prstGeom prst="rect">
            <a:avLst/>
          </a:prstGeom>
          <a:noFill/>
          <a:ln>
            <a:noFill/>
          </a:ln>
        </p:spPr>
      </p:pic>
      <p:pic>
        <p:nvPicPr>
          <p:cNvPr id="363" name="Google Shape;363;p53"/>
          <p:cNvPicPr preferRelativeResize="0"/>
          <p:nvPr/>
        </p:nvPicPr>
        <p:blipFill>
          <a:blip r:embed="rId4">
            <a:alphaModFix/>
          </a:blip>
          <a:stretch>
            <a:fillRect/>
          </a:stretch>
        </p:blipFill>
        <p:spPr>
          <a:xfrm>
            <a:off x="704675" y="3699375"/>
            <a:ext cx="2305050" cy="400050"/>
          </a:xfrm>
          <a:prstGeom prst="rect">
            <a:avLst/>
          </a:prstGeom>
          <a:noFill/>
          <a:ln>
            <a:noFill/>
          </a:ln>
        </p:spPr>
      </p:pic>
      <p:pic>
        <p:nvPicPr>
          <p:cNvPr id="364" name="Google Shape;364;p53"/>
          <p:cNvPicPr preferRelativeResize="0"/>
          <p:nvPr/>
        </p:nvPicPr>
        <p:blipFill>
          <a:blip r:embed="rId5">
            <a:alphaModFix/>
          </a:blip>
          <a:stretch>
            <a:fillRect/>
          </a:stretch>
        </p:blipFill>
        <p:spPr>
          <a:xfrm>
            <a:off x="706900" y="4211888"/>
            <a:ext cx="1409700" cy="352425"/>
          </a:xfrm>
          <a:prstGeom prst="rect">
            <a:avLst/>
          </a:prstGeom>
          <a:noFill/>
          <a:ln>
            <a:noFill/>
          </a:ln>
        </p:spPr>
      </p:pic>
      <p:pic>
        <p:nvPicPr>
          <p:cNvPr id="365" name="Google Shape;365;p53"/>
          <p:cNvPicPr preferRelativeResize="0"/>
          <p:nvPr/>
        </p:nvPicPr>
        <p:blipFill>
          <a:blip r:embed="rId6">
            <a:alphaModFix/>
          </a:blip>
          <a:stretch>
            <a:fillRect/>
          </a:stretch>
        </p:blipFill>
        <p:spPr>
          <a:xfrm>
            <a:off x="4398101" y="3234475"/>
            <a:ext cx="3194937" cy="1212600"/>
          </a:xfrm>
          <a:prstGeom prst="rect">
            <a:avLst/>
          </a:prstGeom>
          <a:noFill/>
          <a:ln>
            <a:noFill/>
          </a:ln>
        </p:spPr>
      </p:pic>
      <p:pic>
        <p:nvPicPr>
          <p:cNvPr id="366" name="Google Shape;366;p53"/>
          <p:cNvPicPr preferRelativeResize="0"/>
          <p:nvPr/>
        </p:nvPicPr>
        <p:blipFill>
          <a:blip r:embed="rId7">
            <a:alphaModFix/>
          </a:blip>
          <a:stretch>
            <a:fillRect/>
          </a:stretch>
        </p:blipFill>
        <p:spPr>
          <a:xfrm>
            <a:off x="704663" y="3234463"/>
            <a:ext cx="1266825" cy="35242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p54"/>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Backpropagation</a:t>
            </a:r>
            <a:endParaRPr/>
          </a:p>
        </p:txBody>
      </p:sp>
      <p:pic>
        <p:nvPicPr>
          <p:cNvPr id="372" name="Google Shape;372;p54"/>
          <p:cNvPicPr preferRelativeResize="0"/>
          <p:nvPr/>
        </p:nvPicPr>
        <p:blipFill>
          <a:blip r:embed="rId3">
            <a:alphaModFix/>
          </a:blip>
          <a:stretch>
            <a:fillRect/>
          </a:stretch>
        </p:blipFill>
        <p:spPr>
          <a:xfrm>
            <a:off x="1253700" y="726725"/>
            <a:ext cx="6515699" cy="3121375"/>
          </a:xfrm>
          <a:prstGeom prst="rect">
            <a:avLst/>
          </a:prstGeom>
          <a:noFill/>
          <a:ln>
            <a:noFill/>
          </a:ln>
        </p:spPr>
      </p:pic>
      <p:pic>
        <p:nvPicPr>
          <p:cNvPr id="373" name="Google Shape;373;p54"/>
          <p:cNvPicPr preferRelativeResize="0"/>
          <p:nvPr/>
        </p:nvPicPr>
        <p:blipFill>
          <a:blip r:embed="rId4">
            <a:alphaModFix/>
          </a:blip>
          <a:stretch>
            <a:fillRect/>
          </a:stretch>
        </p:blipFill>
        <p:spPr>
          <a:xfrm>
            <a:off x="838200" y="4127450"/>
            <a:ext cx="4164274" cy="863650"/>
          </a:xfrm>
          <a:prstGeom prst="rect">
            <a:avLst/>
          </a:prstGeom>
          <a:noFill/>
          <a:ln>
            <a:noFill/>
          </a:ln>
        </p:spPr>
      </p:pic>
      <p:pic>
        <p:nvPicPr>
          <p:cNvPr id="374" name="Google Shape;374;p54"/>
          <p:cNvPicPr preferRelativeResize="0"/>
          <p:nvPr/>
        </p:nvPicPr>
        <p:blipFill rotWithShape="1">
          <a:blip r:embed="rId5">
            <a:alphaModFix/>
          </a:blip>
          <a:srcRect b="0" l="0" r="50181" t="0"/>
          <a:stretch/>
        </p:blipFill>
        <p:spPr>
          <a:xfrm>
            <a:off x="5764474" y="4095175"/>
            <a:ext cx="2351425" cy="86365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55"/>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Backpropagation Network Model</a:t>
            </a:r>
            <a:endParaRPr/>
          </a:p>
        </p:txBody>
      </p:sp>
      <p:pic>
        <p:nvPicPr>
          <p:cNvPr id="380" name="Google Shape;380;p55"/>
          <p:cNvPicPr preferRelativeResize="0"/>
          <p:nvPr/>
        </p:nvPicPr>
        <p:blipFill rotWithShape="1">
          <a:blip r:embed="rId3">
            <a:alphaModFix/>
          </a:blip>
          <a:srcRect b="5057" l="0" r="0" t="10930"/>
          <a:stretch/>
        </p:blipFill>
        <p:spPr>
          <a:xfrm>
            <a:off x="4054913" y="759938"/>
            <a:ext cx="4423050" cy="985675"/>
          </a:xfrm>
          <a:prstGeom prst="rect">
            <a:avLst/>
          </a:prstGeom>
          <a:noFill/>
          <a:ln>
            <a:noFill/>
          </a:ln>
        </p:spPr>
      </p:pic>
      <p:pic>
        <p:nvPicPr>
          <p:cNvPr id="381" name="Google Shape;381;p55"/>
          <p:cNvPicPr preferRelativeResize="0"/>
          <p:nvPr/>
        </p:nvPicPr>
        <p:blipFill>
          <a:blip r:embed="rId4">
            <a:alphaModFix/>
          </a:blip>
          <a:stretch>
            <a:fillRect/>
          </a:stretch>
        </p:blipFill>
        <p:spPr>
          <a:xfrm>
            <a:off x="3514300" y="1886500"/>
            <a:ext cx="5504276" cy="1503850"/>
          </a:xfrm>
          <a:prstGeom prst="rect">
            <a:avLst/>
          </a:prstGeom>
          <a:noFill/>
          <a:ln>
            <a:noFill/>
          </a:ln>
        </p:spPr>
      </p:pic>
      <p:pic>
        <p:nvPicPr>
          <p:cNvPr id="382" name="Google Shape;382;p55"/>
          <p:cNvPicPr preferRelativeResize="0"/>
          <p:nvPr/>
        </p:nvPicPr>
        <p:blipFill>
          <a:blip r:embed="rId5">
            <a:alphaModFix/>
          </a:blip>
          <a:stretch>
            <a:fillRect/>
          </a:stretch>
        </p:blipFill>
        <p:spPr>
          <a:xfrm>
            <a:off x="3432673" y="3390350"/>
            <a:ext cx="5585902" cy="1599025"/>
          </a:xfrm>
          <a:prstGeom prst="rect">
            <a:avLst/>
          </a:prstGeom>
          <a:noFill/>
          <a:ln>
            <a:noFill/>
          </a:ln>
        </p:spPr>
      </p:pic>
      <p:sp>
        <p:nvSpPr>
          <p:cNvPr id="383" name="Google Shape;383;p55"/>
          <p:cNvSpPr txBox="1"/>
          <p:nvPr/>
        </p:nvSpPr>
        <p:spPr>
          <a:xfrm>
            <a:off x="314900" y="902075"/>
            <a:ext cx="34968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latin typeface="Roboto"/>
                <a:ea typeface="Roboto"/>
                <a:cs typeface="Roboto"/>
                <a:sym typeface="Roboto"/>
              </a:rPr>
              <a:t>Function and derivatives stored in nodes</a:t>
            </a:r>
            <a:endParaRPr sz="1800">
              <a:latin typeface="Roboto"/>
              <a:ea typeface="Roboto"/>
              <a:cs typeface="Roboto"/>
              <a:sym typeface="Roboto"/>
            </a:endParaRPr>
          </a:p>
        </p:txBody>
      </p:sp>
      <p:sp>
        <p:nvSpPr>
          <p:cNvPr id="384" name="Google Shape;384;p55"/>
          <p:cNvSpPr txBox="1"/>
          <p:nvPr/>
        </p:nvSpPr>
        <p:spPr>
          <a:xfrm>
            <a:off x="217350" y="2130525"/>
            <a:ext cx="29322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latin typeface="Roboto"/>
                <a:ea typeface="Roboto"/>
                <a:cs typeface="Roboto"/>
                <a:sym typeface="Roboto"/>
              </a:rPr>
              <a:t>Feed forward step</a:t>
            </a:r>
            <a:r>
              <a:rPr lang="en" sz="1800">
                <a:latin typeface="Roboto"/>
                <a:ea typeface="Roboto"/>
                <a:cs typeface="Roboto"/>
                <a:sym typeface="Roboto"/>
              </a:rPr>
              <a:t>: apply right side function of node to input. (Right to Left)</a:t>
            </a:r>
            <a:endParaRPr sz="1800">
              <a:latin typeface="Roboto"/>
              <a:ea typeface="Roboto"/>
              <a:cs typeface="Roboto"/>
              <a:sym typeface="Roboto"/>
            </a:endParaRPr>
          </a:p>
        </p:txBody>
      </p:sp>
      <p:sp>
        <p:nvSpPr>
          <p:cNvPr id="385" name="Google Shape;385;p55"/>
          <p:cNvSpPr txBox="1"/>
          <p:nvPr/>
        </p:nvSpPr>
        <p:spPr>
          <a:xfrm>
            <a:off x="217350" y="3681950"/>
            <a:ext cx="29322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latin typeface="Roboto"/>
                <a:ea typeface="Roboto"/>
                <a:cs typeface="Roboto"/>
                <a:sym typeface="Roboto"/>
              </a:rPr>
              <a:t>Backprop</a:t>
            </a:r>
            <a:r>
              <a:rPr b="1" lang="en" sz="1800">
                <a:latin typeface="Roboto"/>
                <a:ea typeface="Roboto"/>
                <a:cs typeface="Roboto"/>
                <a:sym typeface="Roboto"/>
              </a:rPr>
              <a:t> step</a:t>
            </a:r>
            <a:r>
              <a:rPr lang="en" sz="1800">
                <a:latin typeface="Roboto"/>
                <a:ea typeface="Roboto"/>
                <a:cs typeface="Roboto"/>
                <a:sym typeface="Roboto"/>
              </a:rPr>
              <a:t>: apply left side function of node to input. (Left to Right)</a:t>
            </a:r>
            <a:endParaRPr sz="1800">
              <a:latin typeface="Roboto"/>
              <a:ea typeface="Roboto"/>
              <a:cs typeface="Roboto"/>
              <a:sym typeface="Roboto"/>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56"/>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Backpropagation Network Model</a:t>
            </a:r>
            <a:endParaRPr/>
          </a:p>
        </p:txBody>
      </p:sp>
      <p:pic>
        <p:nvPicPr>
          <p:cNvPr id="391" name="Google Shape;391;p56"/>
          <p:cNvPicPr preferRelativeResize="0"/>
          <p:nvPr/>
        </p:nvPicPr>
        <p:blipFill>
          <a:blip r:embed="rId3">
            <a:alphaModFix/>
          </a:blip>
          <a:stretch>
            <a:fillRect/>
          </a:stretch>
        </p:blipFill>
        <p:spPr>
          <a:xfrm>
            <a:off x="1371349" y="728325"/>
            <a:ext cx="5698574" cy="3059850"/>
          </a:xfrm>
          <a:prstGeom prst="rect">
            <a:avLst/>
          </a:prstGeom>
          <a:noFill/>
          <a:ln>
            <a:noFill/>
          </a:ln>
        </p:spPr>
      </p:pic>
      <p:pic>
        <p:nvPicPr>
          <p:cNvPr id="392" name="Google Shape;392;p56"/>
          <p:cNvPicPr preferRelativeResize="0"/>
          <p:nvPr/>
        </p:nvPicPr>
        <p:blipFill>
          <a:blip r:embed="rId4">
            <a:alphaModFix/>
          </a:blip>
          <a:stretch>
            <a:fillRect/>
          </a:stretch>
        </p:blipFill>
        <p:spPr>
          <a:xfrm>
            <a:off x="1750850" y="4037125"/>
            <a:ext cx="5521403" cy="376925"/>
          </a:xfrm>
          <a:prstGeom prst="rect">
            <a:avLst/>
          </a:prstGeom>
          <a:noFill/>
          <a:ln>
            <a:noFill/>
          </a:ln>
        </p:spPr>
      </p:pic>
      <p:pic>
        <p:nvPicPr>
          <p:cNvPr id="393" name="Google Shape;393;p56"/>
          <p:cNvPicPr preferRelativeResize="0"/>
          <p:nvPr/>
        </p:nvPicPr>
        <p:blipFill>
          <a:blip r:embed="rId5">
            <a:alphaModFix/>
          </a:blip>
          <a:stretch>
            <a:fillRect/>
          </a:stretch>
        </p:blipFill>
        <p:spPr>
          <a:xfrm>
            <a:off x="1405875" y="4508368"/>
            <a:ext cx="6211349" cy="376931"/>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57"/>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Backpropagation Network Model</a:t>
            </a:r>
            <a:endParaRPr/>
          </a:p>
        </p:txBody>
      </p:sp>
      <p:pic>
        <p:nvPicPr>
          <p:cNvPr id="399" name="Google Shape;399;p57"/>
          <p:cNvPicPr preferRelativeResize="0"/>
          <p:nvPr/>
        </p:nvPicPr>
        <p:blipFill>
          <a:blip r:embed="rId3">
            <a:alphaModFix/>
          </a:blip>
          <a:stretch>
            <a:fillRect/>
          </a:stretch>
        </p:blipFill>
        <p:spPr>
          <a:xfrm>
            <a:off x="1642713" y="789375"/>
            <a:ext cx="5858587" cy="421965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p58"/>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Backpropagation Network Model</a:t>
            </a:r>
            <a:endParaRPr/>
          </a:p>
        </p:txBody>
      </p:sp>
      <p:sp>
        <p:nvSpPr>
          <p:cNvPr id="405" name="Google Shape;405;p58"/>
          <p:cNvSpPr txBox="1"/>
          <p:nvPr>
            <p:ph idx="4294967295" type="body"/>
          </p:nvPr>
        </p:nvSpPr>
        <p:spPr>
          <a:xfrm>
            <a:off x="471900" y="668675"/>
            <a:ext cx="8222100" cy="420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Backpropagation algorithm for a two layer network:</a:t>
            </a:r>
            <a:endParaRPr/>
          </a:p>
          <a:p>
            <a:pPr indent="-342900" lvl="0" marL="457200" rtl="0" algn="l">
              <a:spcBef>
                <a:spcPts val="1600"/>
              </a:spcBef>
              <a:spcAft>
                <a:spcPts val="0"/>
              </a:spcAft>
              <a:buSzPts val="1800"/>
              <a:buAutoNum type="arabicPeriod"/>
            </a:pPr>
            <a:r>
              <a:rPr lang="en"/>
              <a:t>Feed-forward computation</a:t>
            </a:r>
            <a:endParaRPr/>
          </a:p>
          <a:p>
            <a:pPr indent="-342900" lvl="0" marL="457200" rtl="0" algn="l">
              <a:spcBef>
                <a:spcPts val="0"/>
              </a:spcBef>
              <a:spcAft>
                <a:spcPts val="0"/>
              </a:spcAft>
              <a:buSzPts val="1800"/>
              <a:buAutoNum type="arabicPeriod"/>
            </a:pPr>
            <a:r>
              <a:rPr lang="en"/>
              <a:t>Backpropagation to the output layer</a:t>
            </a:r>
            <a:endParaRPr/>
          </a:p>
          <a:p>
            <a:pPr indent="-342900" lvl="0" marL="457200" rtl="0" algn="l">
              <a:spcBef>
                <a:spcPts val="0"/>
              </a:spcBef>
              <a:spcAft>
                <a:spcPts val="0"/>
              </a:spcAft>
              <a:buSzPts val="1800"/>
              <a:buAutoNum type="arabicPeriod"/>
            </a:pPr>
            <a:r>
              <a:rPr lang="en"/>
              <a:t>Backpropagation to the hidden layer</a:t>
            </a:r>
            <a:endParaRPr/>
          </a:p>
          <a:p>
            <a:pPr indent="-342900" lvl="0" marL="457200" rtl="0" algn="l">
              <a:spcBef>
                <a:spcPts val="0"/>
              </a:spcBef>
              <a:spcAft>
                <a:spcPts val="0"/>
              </a:spcAft>
              <a:buSzPts val="1800"/>
              <a:buAutoNum type="arabicPeriod"/>
            </a:pPr>
            <a:r>
              <a:rPr lang="en"/>
              <a:t>Weight updates</a:t>
            </a:r>
            <a:endParaRPr/>
          </a:p>
          <a:p>
            <a:pPr indent="0" lvl="0" marL="0" rtl="0" algn="l">
              <a:spcBef>
                <a:spcPts val="1600"/>
              </a:spcBef>
              <a:spcAft>
                <a:spcPts val="1600"/>
              </a:spcAft>
              <a:buNone/>
            </a:pPr>
            <a:r>
              <a:rPr lang="en"/>
              <a:t>Stop when the error function has “converged”</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p59"/>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Backpropagation to the Output Layer</a:t>
            </a:r>
            <a:endParaRPr/>
          </a:p>
        </p:txBody>
      </p:sp>
      <p:pic>
        <p:nvPicPr>
          <p:cNvPr id="411" name="Google Shape;411;p59"/>
          <p:cNvPicPr preferRelativeResize="0"/>
          <p:nvPr/>
        </p:nvPicPr>
        <p:blipFill rotWithShape="1">
          <a:blip r:embed="rId3">
            <a:alphaModFix/>
          </a:blip>
          <a:srcRect b="0" l="0" r="0" t="15433"/>
          <a:stretch/>
        </p:blipFill>
        <p:spPr>
          <a:xfrm>
            <a:off x="152400" y="739900"/>
            <a:ext cx="8839199" cy="3168250"/>
          </a:xfrm>
          <a:prstGeom prst="rect">
            <a:avLst/>
          </a:prstGeom>
          <a:noFill/>
          <a:ln>
            <a:noFill/>
          </a:ln>
        </p:spPr>
      </p:pic>
      <p:pic>
        <p:nvPicPr>
          <p:cNvPr id="412" name="Google Shape;412;p59"/>
          <p:cNvPicPr preferRelativeResize="0"/>
          <p:nvPr/>
        </p:nvPicPr>
        <p:blipFill>
          <a:blip r:embed="rId4">
            <a:alphaModFix/>
          </a:blip>
          <a:stretch>
            <a:fillRect/>
          </a:stretch>
        </p:blipFill>
        <p:spPr>
          <a:xfrm>
            <a:off x="1109375" y="3991530"/>
            <a:ext cx="6804352" cy="105982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sp>
        <p:nvSpPr>
          <p:cNvPr id="417" name="Google Shape;417;p60"/>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Backpropagation to the Hidden Layer</a:t>
            </a:r>
            <a:endParaRPr/>
          </a:p>
        </p:txBody>
      </p:sp>
      <p:pic>
        <p:nvPicPr>
          <p:cNvPr id="418" name="Google Shape;418;p60"/>
          <p:cNvPicPr preferRelativeResize="0"/>
          <p:nvPr/>
        </p:nvPicPr>
        <p:blipFill>
          <a:blip r:embed="rId3">
            <a:alphaModFix/>
          </a:blip>
          <a:stretch>
            <a:fillRect/>
          </a:stretch>
        </p:blipFill>
        <p:spPr>
          <a:xfrm>
            <a:off x="1324700" y="762475"/>
            <a:ext cx="6494590" cy="4219649"/>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p61"/>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Weight Updates</a:t>
            </a:r>
            <a:endParaRPr/>
          </a:p>
        </p:txBody>
      </p:sp>
      <p:pic>
        <p:nvPicPr>
          <p:cNvPr id="424" name="Google Shape;424;p61"/>
          <p:cNvPicPr preferRelativeResize="0"/>
          <p:nvPr/>
        </p:nvPicPr>
        <p:blipFill>
          <a:blip r:embed="rId3">
            <a:alphaModFix/>
          </a:blip>
          <a:stretch>
            <a:fillRect/>
          </a:stretch>
        </p:blipFill>
        <p:spPr>
          <a:xfrm>
            <a:off x="152400" y="923850"/>
            <a:ext cx="8839201" cy="2519437"/>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7"/>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Models of Computation: Mathematical</a:t>
            </a:r>
            <a:endParaRPr/>
          </a:p>
        </p:txBody>
      </p:sp>
      <p:sp>
        <p:nvSpPr>
          <p:cNvPr id="92" name="Google Shape;92;p17"/>
          <p:cNvSpPr txBox="1"/>
          <p:nvPr>
            <p:ph idx="4294967295" type="body"/>
          </p:nvPr>
        </p:nvSpPr>
        <p:spPr>
          <a:xfrm>
            <a:off x="471900" y="744875"/>
            <a:ext cx="8222100" cy="426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Which functions can be computed? What is the system of computation that defines rules for constructing functions from primitives?</a:t>
            </a:r>
            <a:endParaRPr/>
          </a:p>
          <a:p>
            <a:pPr indent="0" lvl="0" marL="0" rtl="0" algn="l">
              <a:spcBef>
                <a:spcPts val="1600"/>
              </a:spcBef>
              <a:spcAft>
                <a:spcPts val="0"/>
              </a:spcAft>
              <a:buNone/>
            </a:pPr>
            <a:r>
              <a:rPr lang="en"/>
              <a:t>Mathematicians and areas of research:</a:t>
            </a:r>
            <a:endParaRPr/>
          </a:p>
          <a:p>
            <a:pPr indent="-342900" lvl="0" marL="457200" rtl="0" algn="l">
              <a:spcBef>
                <a:spcPts val="1600"/>
              </a:spcBef>
              <a:spcAft>
                <a:spcPts val="0"/>
              </a:spcAft>
              <a:buSzPts val="1800"/>
              <a:buChar char="-"/>
            </a:pPr>
            <a:r>
              <a:rPr lang="en"/>
              <a:t>Turing: solved halting problem, computability of </a:t>
            </a:r>
            <a:r>
              <a:rPr lang="en"/>
              <a:t>functions</a:t>
            </a:r>
            <a:endParaRPr/>
          </a:p>
          <a:p>
            <a:pPr indent="-342900" lvl="0" marL="457200" rtl="0" algn="l">
              <a:spcBef>
                <a:spcPts val="0"/>
              </a:spcBef>
              <a:spcAft>
                <a:spcPts val="0"/>
              </a:spcAft>
              <a:buSzPts val="1800"/>
              <a:buChar char="-"/>
            </a:pPr>
            <a:r>
              <a:rPr lang="en"/>
              <a:t>Godel: theory of completeness, </a:t>
            </a:r>
            <a:endParaRPr/>
          </a:p>
          <a:p>
            <a:pPr indent="-342900" lvl="0" marL="457200" rtl="0" algn="l">
              <a:spcBef>
                <a:spcPts val="0"/>
              </a:spcBef>
              <a:spcAft>
                <a:spcPts val="0"/>
              </a:spcAft>
              <a:buSzPts val="1800"/>
              <a:buChar char="-"/>
            </a:pPr>
            <a:r>
              <a:rPr lang="en"/>
              <a:t>Godel, Hilbert, Kleene: general, primitive, partial </a:t>
            </a:r>
            <a:r>
              <a:rPr lang="en"/>
              <a:t>recursive</a:t>
            </a:r>
            <a:r>
              <a:rPr lang="en"/>
              <a:t> functions </a:t>
            </a:r>
            <a:endParaRPr/>
          </a:p>
          <a:p>
            <a:pPr indent="-342900" lvl="0" marL="457200" rtl="0" algn="l">
              <a:spcBef>
                <a:spcPts val="0"/>
              </a:spcBef>
              <a:spcAft>
                <a:spcPts val="0"/>
              </a:spcAft>
              <a:buSzPts val="1800"/>
              <a:buChar char="-"/>
            </a:pPr>
            <a:r>
              <a:rPr lang="en"/>
              <a:t>μ</a:t>
            </a:r>
            <a:r>
              <a:rPr lang="en"/>
              <a:t>-recursive functions = functions </a:t>
            </a:r>
            <a:r>
              <a:rPr lang="en"/>
              <a:t>computable by Turing machines</a:t>
            </a:r>
            <a:endParaRPr/>
          </a:p>
          <a:p>
            <a:pPr indent="-342900" lvl="0" marL="457200" rtl="0" algn="l">
              <a:spcBef>
                <a:spcPts val="0"/>
              </a:spcBef>
              <a:spcAft>
                <a:spcPts val="0"/>
              </a:spcAft>
              <a:buSzPts val="1800"/>
              <a:buChar char="-"/>
            </a:pPr>
            <a:r>
              <a:rPr lang="en"/>
              <a:t>Church: theory of lambda calculus</a:t>
            </a:r>
            <a:endParaRPr/>
          </a:p>
          <a:p>
            <a:pPr indent="0" lvl="0" marL="0" rtl="0" algn="l">
              <a:spcBef>
                <a:spcPts val="1600"/>
              </a:spcBef>
              <a:spcAft>
                <a:spcPts val="1600"/>
              </a:spcAft>
              <a:buNone/>
            </a:pPr>
            <a:r>
              <a:rPr lang="en"/>
              <a:t>Turing Machines, classes of recursive functions, lambda calculus are proved </a:t>
            </a:r>
            <a:r>
              <a:rPr b="1" lang="en"/>
              <a:t>equivalent to each other!</a:t>
            </a:r>
            <a:endParaRPr b="1"/>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sp>
        <p:nvSpPr>
          <p:cNvPr id="429" name="Google Shape;429;p62"/>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Backprop</a:t>
            </a:r>
            <a:endParaRPr/>
          </a:p>
        </p:txBody>
      </p:sp>
      <p:sp>
        <p:nvSpPr>
          <p:cNvPr id="430" name="Google Shape;430;p62"/>
          <p:cNvSpPr txBox="1"/>
          <p:nvPr>
            <p:ph idx="4294967295" type="body"/>
          </p:nvPr>
        </p:nvSpPr>
        <p:spPr>
          <a:xfrm>
            <a:off x="471900" y="668675"/>
            <a:ext cx="8222100" cy="420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Combination of the advancements made:</a:t>
            </a:r>
            <a:endParaRPr b="1"/>
          </a:p>
          <a:p>
            <a:pPr indent="-342900" lvl="0" marL="457200" rtl="0" algn="l">
              <a:spcBef>
                <a:spcPts val="1600"/>
              </a:spcBef>
              <a:spcAft>
                <a:spcPts val="0"/>
              </a:spcAft>
              <a:buSzPts val="1800"/>
              <a:buChar char="-"/>
            </a:pPr>
            <a:r>
              <a:rPr lang="en"/>
              <a:t>Perceptron combined to formed layers, layers combined to create network</a:t>
            </a:r>
            <a:endParaRPr/>
          </a:p>
          <a:p>
            <a:pPr indent="-342900" lvl="0" marL="457200" rtl="0" algn="l">
              <a:spcBef>
                <a:spcPts val="0"/>
              </a:spcBef>
              <a:spcAft>
                <a:spcPts val="0"/>
              </a:spcAft>
              <a:buSzPts val="1800"/>
              <a:buChar char="-"/>
            </a:pPr>
            <a:r>
              <a:rPr lang="en"/>
              <a:t>Backpropagation algorithm improved efficiency of training</a:t>
            </a:r>
            <a:endParaRPr/>
          </a:p>
          <a:p>
            <a:pPr indent="0" lvl="0" marL="0" rtl="0" algn="l">
              <a:spcBef>
                <a:spcPts val="1600"/>
              </a:spcBef>
              <a:spcAft>
                <a:spcPts val="0"/>
              </a:spcAft>
              <a:buNone/>
            </a:pPr>
            <a:r>
              <a:rPr lang="en"/>
              <a:t>XOR problem is finally solved, reassuring </a:t>
            </a:r>
            <a:r>
              <a:rPr lang="en"/>
              <a:t>research</a:t>
            </a:r>
            <a:r>
              <a:rPr lang="en"/>
              <a:t> community, many new successful applications in industry: ALVINN, NETtalk, Zipcodes</a:t>
            </a:r>
            <a:endParaRPr/>
          </a:p>
          <a:p>
            <a:pPr indent="0" lvl="0" marL="0" rtl="0" algn="l">
              <a:spcBef>
                <a:spcPts val="1600"/>
              </a:spcBef>
              <a:spcAft>
                <a:spcPts val="0"/>
              </a:spcAft>
              <a:buNone/>
            </a:pPr>
            <a:r>
              <a:rPr lang="en"/>
              <a:t>New focus on faster training and modifications</a:t>
            </a:r>
            <a:endParaRPr/>
          </a:p>
          <a:p>
            <a:pPr indent="-342900" lvl="0" marL="457200" rtl="0" algn="l">
              <a:spcBef>
                <a:spcPts val="1600"/>
              </a:spcBef>
              <a:spcAft>
                <a:spcPts val="0"/>
              </a:spcAft>
              <a:buSzPts val="1800"/>
              <a:buChar char="-"/>
            </a:pPr>
            <a:r>
              <a:rPr lang="en"/>
              <a:t>Backpropagation with momentum</a:t>
            </a:r>
            <a:endParaRPr/>
          </a:p>
          <a:p>
            <a:pPr indent="-342900" lvl="0" marL="457200" rtl="0" algn="l">
              <a:spcBef>
                <a:spcPts val="0"/>
              </a:spcBef>
              <a:spcAft>
                <a:spcPts val="0"/>
              </a:spcAft>
              <a:buSzPts val="1800"/>
              <a:buChar char="-"/>
            </a:pPr>
            <a:r>
              <a:rPr lang="en"/>
              <a:t>Random weight initialization</a:t>
            </a:r>
            <a:endParaRPr/>
          </a:p>
          <a:p>
            <a:pPr indent="-342900" lvl="0" marL="457200" rtl="0" algn="l">
              <a:spcBef>
                <a:spcPts val="0"/>
              </a:spcBef>
              <a:spcAft>
                <a:spcPts val="0"/>
              </a:spcAft>
              <a:buSzPts val="1800"/>
              <a:buChar char="-"/>
            </a:pPr>
            <a:r>
              <a:rPr lang="en"/>
              <a:t>Clipping derivatives</a:t>
            </a:r>
            <a:endParaRPr/>
          </a:p>
          <a:p>
            <a:pPr indent="-342900" lvl="0" marL="457200" rtl="0" algn="l">
              <a:spcBef>
                <a:spcPts val="0"/>
              </a:spcBef>
              <a:spcAft>
                <a:spcPts val="0"/>
              </a:spcAft>
              <a:buSzPts val="1800"/>
              <a:buChar char="-"/>
            </a:pPr>
            <a:r>
              <a:rPr lang="en"/>
              <a:t>Different Losses and Activation functions</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sp>
        <p:nvSpPr>
          <p:cNvPr id="435" name="Google Shape;435;p63"/>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ALVINN</a:t>
            </a:r>
            <a:endParaRPr/>
          </a:p>
        </p:txBody>
      </p:sp>
      <p:pic>
        <p:nvPicPr>
          <p:cNvPr descr="PDF] ALVINN: An Autonomous Land Vehicle in a Neural Network | Semantic  Scholar" id="436" name="Google Shape;436;p63"/>
          <p:cNvPicPr preferRelativeResize="0"/>
          <p:nvPr/>
        </p:nvPicPr>
        <p:blipFill>
          <a:blip r:embed="rId3">
            <a:alphaModFix/>
          </a:blip>
          <a:stretch>
            <a:fillRect/>
          </a:stretch>
        </p:blipFill>
        <p:spPr>
          <a:xfrm>
            <a:off x="250650" y="851600"/>
            <a:ext cx="4283241" cy="4182551"/>
          </a:xfrm>
          <a:prstGeom prst="rect">
            <a:avLst/>
          </a:prstGeom>
          <a:noFill/>
          <a:ln>
            <a:noFill/>
          </a:ln>
        </p:spPr>
      </p:pic>
      <p:pic>
        <p:nvPicPr>
          <p:cNvPr descr="The vehicle &quot;ALVINN&quot; which realized independent operation by the neural  network as of 1989 - GIGAZINE" id="437" name="Google Shape;437;p63"/>
          <p:cNvPicPr preferRelativeResize="0"/>
          <p:nvPr/>
        </p:nvPicPr>
        <p:blipFill>
          <a:blip r:embed="rId4">
            <a:alphaModFix/>
          </a:blip>
          <a:stretch>
            <a:fillRect/>
          </a:stretch>
        </p:blipFill>
        <p:spPr>
          <a:xfrm>
            <a:off x="4572000" y="1605097"/>
            <a:ext cx="4283250" cy="2409328"/>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sp>
        <p:nvSpPr>
          <p:cNvPr id="442" name="Google Shape;442;p64"/>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Nettalk network</a:t>
            </a:r>
            <a:endParaRPr/>
          </a:p>
        </p:txBody>
      </p:sp>
      <p:pic>
        <p:nvPicPr>
          <p:cNvPr id="443" name="Google Shape;443;p64"/>
          <p:cNvPicPr preferRelativeResize="0"/>
          <p:nvPr/>
        </p:nvPicPr>
        <p:blipFill>
          <a:blip r:embed="rId3">
            <a:alphaModFix/>
          </a:blip>
          <a:stretch>
            <a:fillRect/>
          </a:stretch>
        </p:blipFill>
        <p:spPr>
          <a:xfrm>
            <a:off x="152400" y="771450"/>
            <a:ext cx="8839202" cy="3502325"/>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sp>
        <p:nvSpPr>
          <p:cNvPr id="448" name="Google Shape;448;p65"/>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Zipcode network</a:t>
            </a:r>
            <a:endParaRPr/>
          </a:p>
        </p:txBody>
      </p:sp>
      <p:pic>
        <p:nvPicPr>
          <p:cNvPr id="449" name="Google Shape;449;p65"/>
          <p:cNvPicPr preferRelativeResize="0"/>
          <p:nvPr/>
        </p:nvPicPr>
        <p:blipFill>
          <a:blip r:embed="rId3">
            <a:alphaModFix/>
          </a:blip>
          <a:stretch>
            <a:fillRect/>
          </a:stretch>
        </p:blipFill>
        <p:spPr>
          <a:xfrm>
            <a:off x="152400" y="771450"/>
            <a:ext cx="8839198" cy="3888814"/>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 name="Shape 453"/>
        <p:cNvGrpSpPr/>
        <p:nvPr/>
      </p:nvGrpSpPr>
      <p:grpSpPr>
        <a:xfrm>
          <a:off x="0" y="0"/>
          <a:ext cx="0" cy="0"/>
          <a:chOff x="0" y="0"/>
          <a:chExt cx="0" cy="0"/>
        </a:xfrm>
      </p:grpSpPr>
      <p:sp>
        <p:nvSpPr>
          <p:cNvPr id="454" name="Google Shape;454;p66"/>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Zipcode network</a:t>
            </a:r>
            <a:endParaRPr/>
          </a:p>
        </p:txBody>
      </p:sp>
      <p:pic>
        <p:nvPicPr>
          <p:cNvPr id="455" name="Google Shape;455;p66"/>
          <p:cNvPicPr preferRelativeResize="0"/>
          <p:nvPr/>
        </p:nvPicPr>
        <p:blipFill rotWithShape="1">
          <a:blip r:embed="rId3">
            <a:alphaModFix/>
          </a:blip>
          <a:srcRect b="4167" l="0" r="0" t="3836"/>
          <a:stretch/>
        </p:blipFill>
        <p:spPr>
          <a:xfrm>
            <a:off x="379750" y="695250"/>
            <a:ext cx="8384498" cy="4420774"/>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 name="Shape 459"/>
        <p:cNvGrpSpPr/>
        <p:nvPr/>
      </p:nvGrpSpPr>
      <p:grpSpPr>
        <a:xfrm>
          <a:off x="0" y="0"/>
          <a:ext cx="0" cy="0"/>
          <a:chOff x="0" y="0"/>
          <a:chExt cx="0" cy="0"/>
        </a:xfrm>
      </p:grpSpPr>
      <p:sp>
        <p:nvSpPr>
          <p:cNvPr id="460" name="Google Shape;460;p67"/>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Types of Activation Functions</a:t>
            </a:r>
            <a:endParaRPr/>
          </a:p>
        </p:txBody>
      </p:sp>
      <p:pic>
        <p:nvPicPr>
          <p:cNvPr descr="x2 function" id="461" name="Google Shape;461;p67"/>
          <p:cNvPicPr preferRelativeResize="0"/>
          <p:nvPr/>
        </p:nvPicPr>
        <p:blipFill rotWithShape="1">
          <a:blip r:embed="rId3">
            <a:alphaModFix/>
          </a:blip>
          <a:srcRect b="20159" l="0" r="0" t="0"/>
          <a:stretch/>
        </p:blipFill>
        <p:spPr>
          <a:xfrm>
            <a:off x="175" y="549175"/>
            <a:ext cx="9143650" cy="4594325"/>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 name="Shape 465"/>
        <p:cNvGrpSpPr/>
        <p:nvPr/>
      </p:nvGrpSpPr>
      <p:grpSpPr>
        <a:xfrm>
          <a:off x="0" y="0"/>
          <a:ext cx="0" cy="0"/>
          <a:chOff x="0" y="0"/>
          <a:chExt cx="0" cy="0"/>
        </a:xfrm>
      </p:grpSpPr>
      <p:sp>
        <p:nvSpPr>
          <p:cNvPr id="466" name="Google Shape;466;p68"/>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Types of layers</a:t>
            </a:r>
            <a:endParaRPr/>
          </a:p>
        </p:txBody>
      </p:sp>
      <p:sp>
        <p:nvSpPr>
          <p:cNvPr id="467" name="Google Shape;467;p68"/>
          <p:cNvSpPr txBox="1"/>
          <p:nvPr>
            <p:ph idx="4294967295" type="body"/>
          </p:nvPr>
        </p:nvSpPr>
        <p:spPr>
          <a:xfrm>
            <a:off x="471900" y="668675"/>
            <a:ext cx="8222100" cy="420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Fully connected:</a:t>
            </a:r>
            <a:r>
              <a:rPr lang="en"/>
              <a:t> All nodes in layer k-1 are connected to all nodes in layer k</a:t>
            </a:r>
            <a:endParaRPr/>
          </a:p>
          <a:p>
            <a:pPr indent="0" lvl="0" marL="0" rtl="0" algn="l">
              <a:spcBef>
                <a:spcPts val="1600"/>
              </a:spcBef>
              <a:spcAft>
                <a:spcPts val="1600"/>
              </a:spcAft>
              <a:buNone/>
            </a:pPr>
            <a:r>
              <a:t/>
            </a:r>
            <a:endParaRPr b="1"/>
          </a:p>
        </p:txBody>
      </p:sp>
      <p:pic>
        <p:nvPicPr>
          <p:cNvPr id="468" name="Google Shape;468;p68"/>
          <p:cNvPicPr preferRelativeResize="0"/>
          <p:nvPr/>
        </p:nvPicPr>
        <p:blipFill rotWithShape="1">
          <a:blip r:embed="rId3">
            <a:alphaModFix/>
          </a:blip>
          <a:srcRect b="6352" l="0" r="0" t="4433"/>
          <a:stretch/>
        </p:blipFill>
        <p:spPr>
          <a:xfrm>
            <a:off x="2167050" y="1302300"/>
            <a:ext cx="4688998" cy="3574474"/>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sp>
        <p:nvSpPr>
          <p:cNvPr id="473" name="Google Shape;473;p69"/>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Types of layers</a:t>
            </a:r>
            <a:endParaRPr/>
          </a:p>
        </p:txBody>
      </p:sp>
      <p:sp>
        <p:nvSpPr>
          <p:cNvPr id="474" name="Google Shape;474;p69"/>
          <p:cNvSpPr txBox="1"/>
          <p:nvPr>
            <p:ph idx="4294967295" type="body"/>
          </p:nvPr>
        </p:nvSpPr>
        <p:spPr>
          <a:xfrm>
            <a:off x="471900" y="668675"/>
            <a:ext cx="8222100" cy="420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Convolution:</a:t>
            </a:r>
            <a:r>
              <a:rPr lang="en"/>
              <a:t> Sliding dot product over input using kernel or filter</a:t>
            </a:r>
            <a:r>
              <a:rPr lang="en"/>
              <a:t> </a:t>
            </a:r>
            <a:endParaRPr/>
          </a:p>
          <a:p>
            <a:pPr indent="0" lvl="0" marL="0" rtl="0" algn="l">
              <a:spcBef>
                <a:spcPts val="1600"/>
              </a:spcBef>
              <a:spcAft>
                <a:spcPts val="1600"/>
              </a:spcAft>
              <a:buNone/>
            </a:pPr>
            <a:r>
              <a:t/>
            </a:r>
            <a:endParaRPr b="1"/>
          </a:p>
        </p:txBody>
      </p:sp>
      <p:pic>
        <p:nvPicPr>
          <p:cNvPr descr="matrix multiplication in convolutional neural networks" id="475" name="Google Shape;475;p69"/>
          <p:cNvPicPr preferRelativeResize="0"/>
          <p:nvPr/>
        </p:nvPicPr>
        <p:blipFill>
          <a:blip r:embed="rId3">
            <a:alphaModFix/>
          </a:blip>
          <a:stretch>
            <a:fillRect/>
          </a:stretch>
        </p:blipFill>
        <p:spPr>
          <a:xfrm>
            <a:off x="1280414" y="1192600"/>
            <a:ext cx="6462263" cy="3760375"/>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 name="Shape 479"/>
        <p:cNvGrpSpPr/>
        <p:nvPr/>
      </p:nvGrpSpPr>
      <p:grpSpPr>
        <a:xfrm>
          <a:off x="0" y="0"/>
          <a:ext cx="0" cy="0"/>
          <a:chOff x="0" y="0"/>
          <a:chExt cx="0" cy="0"/>
        </a:xfrm>
      </p:grpSpPr>
      <p:sp>
        <p:nvSpPr>
          <p:cNvPr id="480" name="Google Shape;480;p70"/>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Types of layers</a:t>
            </a:r>
            <a:endParaRPr/>
          </a:p>
        </p:txBody>
      </p:sp>
      <p:sp>
        <p:nvSpPr>
          <p:cNvPr id="481" name="Google Shape;481;p70"/>
          <p:cNvSpPr txBox="1"/>
          <p:nvPr>
            <p:ph idx="4294967295" type="body"/>
          </p:nvPr>
        </p:nvSpPr>
        <p:spPr>
          <a:xfrm>
            <a:off x="471900" y="668675"/>
            <a:ext cx="8222100" cy="420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Pooling Layers:</a:t>
            </a:r>
            <a:r>
              <a:rPr lang="en"/>
              <a:t> Application of function to aggregate input</a:t>
            </a:r>
            <a:endParaRPr/>
          </a:p>
          <a:p>
            <a:pPr indent="0" lvl="0" marL="0" rtl="0" algn="l">
              <a:spcBef>
                <a:spcPts val="1600"/>
              </a:spcBef>
              <a:spcAft>
                <a:spcPts val="1600"/>
              </a:spcAft>
              <a:buNone/>
            </a:pPr>
            <a:r>
              <a:t/>
            </a:r>
            <a:endParaRPr b="1"/>
          </a:p>
        </p:txBody>
      </p:sp>
      <p:pic>
        <p:nvPicPr>
          <p:cNvPr id="482" name="Google Shape;482;p70"/>
          <p:cNvPicPr preferRelativeResize="0"/>
          <p:nvPr/>
        </p:nvPicPr>
        <p:blipFill>
          <a:blip r:embed="rId3">
            <a:alphaModFix/>
          </a:blip>
          <a:stretch>
            <a:fillRect/>
          </a:stretch>
        </p:blipFill>
        <p:spPr>
          <a:xfrm>
            <a:off x="505588" y="1365448"/>
            <a:ext cx="8011925" cy="3064924"/>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 name="Shape 486"/>
        <p:cNvGrpSpPr/>
        <p:nvPr/>
      </p:nvGrpSpPr>
      <p:grpSpPr>
        <a:xfrm>
          <a:off x="0" y="0"/>
          <a:ext cx="0" cy="0"/>
          <a:chOff x="0" y="0"/>
          <a:chExt cx="0" cy="0"/>
        </a:xfrm>
      </p:grpSpPr>
      <p:sp>
        <p:nvSpPr>
          <p:cNvPr id="487" name="Google Shape;487;p71"/>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Types of layers</a:t>
            </a:r>
            <a:endParaRPr/>
          </a:p>
        </p:txBody>
      </p:sp>
      <p:sp>
        <p:nvSpPr>
          <p:cNvPr id="488" name="Google Shape;488;p71"/>
          <p:cNvSpPr txBox="1"/>
          <p:nvPr>
            <p:ph idx="4294967295" type="body"/>
          </p:nvPr>
        </p:nvSpPr>
        <p:spPr>
          <a:xfrm>
            <a:off x="471900" y="668675"/>
            <a:ext cx="8222100" cy="420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Upsampling Layers</a:t>
            </a:r>
            <a:r>
              <a:rPr b="1" lang="en"/>
              <a:t>:</a:t>
            </a:r>
            <a:r>
              <a:rPr lang="en"/>
              <a:t> Application of function to “expand” input</a:t>
            </a:r>
            <a:endParaRPr/>
          </a:p>
          <a:p>
            <a:pPr indent="0" lvl="0" marL="0" rtl="0" algn="l">
              <a:spcBef>
                <a:spcPts val="1600"/>
              </a:spcBef>
              <a:spcAft>
                <a:spcPts val="1600"/>
              </a:spcAft>
              <a:buNone/>
            </a:pPr>
            <a:r>
              <a:t/>
            </a:r>
            <a:endParaRPr b="1"/>
          </a:p>
        </p:txBody>
      </p:sp>
      <p:pic>
        <p:nvPicPr>
          <p:cNvPr descr="Autoencoder: Downsampling and Upsampling" id="489" name="Google Shape;489;p71"/>
          <p:cNvPicPr preferRelativeResize="0"/>
          <p:nvPr/>
        </p:nvPicPr>
        <p:blipFill>
          <a:blip r:embed="rId3">
            <a:alphaModFix/>
          </a:blip>
          <a:stretch>
            <a:fillRect/>
          </a:stretch>
        </p:blipFill>
        <p:spPr>
          <a:xfrm>
            <a:off x="326850" y="1688400"/>
            <a:ext cx="4254278" cy="2362300"/>
          </a:xfrm>
          <a:prstGeom prst="rect">
            <a:avLst/>
          </a:prstGeom>
          <a:noFill/>
          <a:ln>
            <a:noFill/>
          </a:ln>
        </p:spPr>
      </p:pic>
      <p:pic>
        <p:nvPicPr>
          <p:cNvPr id="490" name="Google Shape;490;p71"/>
          <p:cNvPicPr preferRelativeResize="0"/>
          <p:nvPr/>
        </p:nvPicPr>
        <p:blipFill>
          <a:blip r:embed="rId4">
            <a:alphaModFix/>
          </a:blip>
          <a:stretch>
            <a:fillRect/>
          </a:stretch>
        </p:blipFill>
        <p:spPr>
          <a:xfrm>
            <a:off x="4566925" y="1411289"/>
            <a:ext cx="4357923" cy="2715612"/>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18"/>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Models of Computation: Logic Operational</a:t>
            </a:r>
            <a:endParaRPr/>
          </a:p>
        </p:txBody>
      </p:sp>
      <p:sp>
        <p:nvSpPr>
          <p:cNvPr id="98" name="Google Shape;98;p18"/>
          <p:cNvSpPr txBox="1"/>
          <p:nvPr>
            <p:ph idx="4294967295" type="body"/>
          </p:nvPr>
        </p:nvSpPr>
        <p:spPr>
          <a:xfrm>
            <a:off x="471900" y="744875"/>
            <a:ext cx="8222100" cy="388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Turing:</a:t>
            </a:r>
            <a:r>
              <a:rPr lang="en"/>
              <a:t> computable functions are those which can be computed with a Turing Machine. Completely </a:t>
            </a:r>
            <a:r>
              <a:rPr lang="en"/>
              <a:t>different</a:t>
            </a:r>
            <a:r>
              <a:rPr lang="en"/>
              <a:t> construction than from the theory of recursive functions</a:t>
            </a:r>
            <a:endParaRPr/>
          </a:p>
          <a:p>
            <a:pPr indent="0" lvl="0" marL="0" rtl="0" algn="l">
              <a:spcBef>
                <a:spcPts val="1600"/>
              </a:spcBef>
              <a:spcAft>
                <a:spcPts val="1600"/>
              </a:spcAft>
              <a:buNone/>
            </a:pPr>
            <a:r>
              <a:rPr lang="en"/>
              <a:t>Formally: </a:t>
            </a:r>
            <a:r>
              <a:rPr lang="en"/>
              <a:t>A function on the natural numbers can be calculated by an effective method if and only if it is computable by a Turing Machine</a:t>
            </a:r>
            <a:endParaRPr/>
          </a:p>
        </p:txBody>
      </p:sp>
      <p:pic>
        <p:nvPicPr>
          <p:cNvPr descr="Universal Turing Machine" id="99" name="Google Shape;99;p18"/>
          <p:cNvPicPr preferRelativeResize="0"/>
          <p:nvPr/>
        </p:nvPicPr>
        <p:blipFill>
          <a:blip r:embed="rId3">
            <a:alphaModFix/>
          </a:blip>
          <a:stretch>
            <a:fillRect/>
          </a:stretch>
        </p:blipFill>
        <p:spPr>
          <a:xfrm>
            <a:off x="2045913" y="2860175"/>
            <a:ext cx="4931275" cy="1984425"/>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4" name="Shape 494"/>
        <p:cNvGrpSpPr/>
        <p:nvPr/>
      </p:nvGrpSpPr>
      <p:grpSpPr>
        <a:xfrm>
          <a:off x="0" y="0"/>
          <a:ext cx="0" cy="0"/>
          <a:chOff x="0" y="0"/>
          <a:chExt cx="0" cy="0"/>
        </a:xfrm>
      </p:grpSpPr>
      <p:sp>
        <p:nvSpPr>
          <p:cNvPr id="495" name="Google Shape;495;p72"/>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Autoencoder Networks</a:t>
            </a:r>
            <a:endParaRPr/>
          </a:p>
        </p:txBody>
      </p:sp>
      <p:sp>
        <p:nvSpPr>
          <p:cNvPr id="496" name="Google Shape;496;p72"/>
          <p:cNvSpPr txBox="1"/>
          <p:nvPr>
            <p:ph idx="4294967295" type="body"/>
          </p:nvPr>
        </p:nvSpPr>
        <p:spPr>
          <a:xfrm>
            <a:off x="471900" y="668675"/>
            <a:ext cx="8222100" cy="420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Autoencoder:</a:t>
            </a:r>
            <a:r>
              <a:rPr lang="en"/>
              <a:t> Two stage neural network for compressing and re-creating input</a:t>
            </a:r>
            <a:endParaRPr/>
          </a:p>
          <a:p>
            <a:pPr indent="0" lvl="0" marL="0" rtl="0" algn="l">
              <a:spcBef>
                <a:spcPts val="1600"/>
              </a:spcBef>
              <a:spcAft>
                <a:spcPts val="0"/>
              </a:spcAft>
              <a:buNone/>
            </a:pPr>
            <a:r>
              <a:rPr b="1" lang="en"/>
              <a:t>Encoder: </a:t>
            </a:r>
            <a:r>
              <a:rPr lang="en"/>
              <a:t>the first stage compresses the input into a “latent” representation</a:t>
            </a:r>
            <a:endParaRPr/>
          </a:p>
          <a:p>
            <a:pPr indent="0" lvl="0" marL="0" rtl="0" algn="l">
              <a:spcBef>
                <a:spcPts val="1600"/>
              </a:spcBef>
              <a:spcAft>
                <a:spcPts val="0"/>
              </a:spcAft>
              <a:buNone/>
            </a:pPr>
            <a:r>
              <a:rPr b="1" lang="en"/>
              <a:t>Decoder: </a:t>
            </a:r>
            <a:r>
              <a:rPr lang="en"/>
              <a:t>the second stage then expands the latent representation into a prediction of the original input.</a:t>
            </a:r>
            <a:endParaRPr/>
          </a:p>
          <a:p>
            <a:pPr indent="0" lvl="0" marL="0" rtl="0" algn="l">
              <a:spcBef>
                <a:spcPts val="1600"/>
              </a:spcBef>
              <a:spcAft>
                <a:spcPts val="0"/>
              </a:spcAft>
              <a:buNone/>
            </a:pPr>
            <a:r>
              <a:rPr b="1" lang="en"/>
              <a:t>Network Goal:</a:t>
            </a:r>
            <a:r>
              <a:rPr lang="en"/>
              <a:t> learn structure within the data, discover an encoding. Main concepts: reducing dimensionality and information retrieval</a:t>
            </a:r>
            <a:endParaRPr/>
          </a:p>
          <a:p>
            <a:pPr indent="0" lvl="0" marL="0" rtl="0" algn="l">
              <a:spcBef>
                <a:spcPts val="1600"/>
              </a:spcBef>
              <a:spcAft>
                <a:spcPts val="1600"/>
              </a:spcAft>
              <a:buNone/>
            </a:pPr>
            <a:r>
              <a:rPr b="1" lang="en"/>
              <a:t>Training: </a:t>
            </a:r>
            <a:r>
              <a:rPr lang="en"/>
              <a:t>Treat pairs of layers like Boltzmann machines, train layers’ ability to reconstruct input, then finetune entire network with backpropagation (Deep Belief Networks)</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0" name="Shape 500"/>
        <p:cNvGrpSpPr/>
        <p:nvPr/>
      </p:nvGrpSpPr>
      <p:grpSpPr>
        <a:xfrm>
          <a:off x="0" y="0"/>
          <a:ext cx="0" cy="0"/>
          <a:chOff x="0" y="0"/>
          <a:chExt cx="0" cy="0"/>
        </a:xfrm>
      </p:grpSpPr>
      <p:sp>
        <p:nvSpPr>
          <p:cNvPr id="501" name="Google Shape;501;p73"/>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Autoencoder Networks</a:t>
            </a:r>
            <a:endParaRPr/>
          </a:p>
        </p:txBody>
      </p:sp>
      <p:pic>
        <p:nvPicPr>
          <p:cNvPr id="502" name="Google Shape;502;p73"/>
          <p:cNvPicPr preferRelativeResize="0"/>
          <p:nvPr/>
        </p:nvPicPr>
        <p:blipFill>
          <a:blip r:embed="rId3">
            <a:alphaModFix/>
          </a:blip>
          <a:stretch>
            <a:fillRect/>
          </a:stretch>
        </p:blipFill>
        <p:spPr>
          <a:xfrm>
            <a:off x="-76200" y="1586875"/>
            <a:ext cx="9144000" cy="2001800"/>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6" name="Shape 506"/>
        <p:cNvGrpSpPr/>
        <p:nvPr/>
      </p:nvGrpSpPr>
      <p:grpSpPr>
        <a:xfrm>
          <a:off x="0" y="0"/>
          <a:ext cx="0" cy="0"/>
          <a:chOff x="0" y="0"/>
          <a:chExt cx="0" cy="0"/>
        </a:xfrm>
      </p:grpSpPr>
      <p:sp>
        <p:nvSpPr>
          <p:cNvPr id="507" name="Google Shape;507;p74"/>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Autoencoder Networks</a:t>
            </a:r>
            <a:endParaRPr/>
          </a:p>
        </p:txBody>
      </p:sp>
      <p:sp>
        <p:nvSpPr>
          <p:cNvPr id="508" name="Google Shape;508;p74"/>
          <p:cNvSpPr txBox="1"/>
          <p:nvPr>
            <p:ph idx="4294967295" type="body"/>
          </p:nvPr>
        </p:nvSpPr>
        <p:spPr>
          <a:xfrm>
            <a:off x="471900" y="668675"/>
            <a:ext cx="8222100" cy="420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Applications of Autoencoders:</a:t>
            </a:r>
            <a:endParaRPr b="1"/>
          </a:p>
          <a:p>
            <a:pPr indent="0" lvl="0" marL="0" rtl="0" algn="l">
              <a:spcBef>
                <a:spcPts val="1600"/>
              </a:spcBef>
              <a:spcAft>
                <a:spcPts val="0"/>
              </a:spcAft>
              <a:buNone/>
            </a:pPr>
            <a:r>
              <a:rPr lang="en"/>
              <a:t>Dimensionality Reduction: Mapping to a lower dimensional representation</a:t>
            </a:r>
            <a:endParaRPr/>
          </a:p>
          <a:p>
            <a:pPr indent="0" lvl="0" marL="0" rtl="0" algn="l">
              <a:spcBef>
                <a:spcPts val="1600"/>
              </a:spcBef>
              <a:spcAft>
                <a:spcPts val="0"/>
              </a:spcAft>
              <a:buNone/>
            </a:pPr>
            <a:r>
              <a:rPr lang="en"/>
              <a:t>Image Compression: Learning a vector representation of images</a:t>
            </a:r>
            <a:endParaRPr/>
          </a:p>
          <a:p>
            <a:pPr indent="0" lvl="0" marL="0" rtl="0" algn="l">
              <a:spcBef>
                <a:spcPts val="1600"/>
              </a:spcBef>
              <a:spcAft>
                <a:spcPts val="0"/>
              </a:spcAft>
              <a:buNone/>
            </a:pPr>
            <a:r>
              <a:rPr lang="en"/>
              <a:t>Image Denoising: Removing artifacts of an image that aren’t consistent with the image’s main content</a:t>
            </a:r>
            <a:endParaRPr/>
          </a:p>
          <a:p>
            <a:pPr indent="0" lvl="0" marL="0" rtl="0" algn="l">
              <a:spcBef>
                <a:spcPts val="1600"/>
              </a:spcBef>
              <a:spcAft>
                <a:spcPts val="1600"/>
              </a:spcAft>
              <a:buNone/>
            </a:pPr>
            <a:r>
              <a:rPr lang="en"/>
              <a:t>Feature Extraction: Using latent representation of the input as a feature for other applications such as clustering</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2" name="Shape 512"/>
        <p:cNvGrpSpPr/>
        <p:nvPr/>
      </p:nvGrpSpPr>
      <p:grpSpPr>
        <a:xfrm>
          <a:off x="0" y="0"/>
          <a:ext cx="0" cy="0"/>
          <a:chOff x="0" y="0"/>
          <a:chExt cx="0" cy="0"/>
        </a:xfrm>
      </p:grpSpPr>
      <p:sp>
        <p:nvSpPr>
          <p:cNvPr id="513" name="Google Shape;513;p75"/>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Recurrent Neural Network (RNN)</a:t>
            </a:r>
            <a:endParaRPr/>
          </a:p>
        </p:txBody>
      </p:sp>
      <p:sp>
        <p:nvSpPr>
          <p:cNvPr id="514" name="Google Shape;514;p75"/>
          <p:cNvSpPr txBox="1"/>
          <p:nvPr>
            <p:ph idx="4294967295" type="body"/>
          </p:nvPr>
        </p:nvSpPr>
        <p:spPr>
          <a:xfrm>
            <a:off x="471900" y="668675"/>
            <a:ext cx="8222100" cy="4208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
              <a:t>Recurrent Neural Network:</a:t>
            </a:r>
            <a:r>
              <a:rPr lang="en"/>
              <a:t> Class of neural networks that takes as input, the output of some subset of the network at a previous timestep</a:t>
            </a:r>
            <a:endParaRPr/>
          </a:p>
        </p:txBody>
      </p:sp>
      <p:pic>
        <p:nvPicPr>
          <p:cNvPr id="515" name="Google Shape;515;p75"/>
          <p:cNvPicPr preferRelativeResize="0"/>
          <p:nvPr/>
        </p:nvPicPr>
        <p:blipFill>
          <a:blip r:embed="rId3">
            <a:alphaModFix/>
          </a:blip>
          <a:stretch>
            <a:fillRect/>
          </a:stretch>
        </p:blipFill>
        <p:spPr>
          <a:xfrm>
            <a:off x="703925" y="1851350"/>
            <a:ext cx="7736150" cy="2562600"/>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9" name="Shape 519"/>
        <p:cNvGrpSpPr/>
        <p:nvPr/>
      </p:nvGrpSpPr>
      <p:grpSpPr>
        <a:xfrm>
          <a:off x="0" y="0"/>
          <a:ext cx="0" cy="0"/>
          <a:chOff x="0" y="0"/>
          <a:chExt cx="0" cy="0"/>
        </a:xfrm>
      </p:grpSpPr>
      <p:sp>
        <p:nvSpPr>
          <p:cNvPr id="520" name="Google Shape;520;p76"/>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Recurrent Neural Network (RNN)</a:t>
            </a:r>
            <a:endParaRPr/>
          </a:p>
        </p:txBody>
      </p:sp>
      <p:sp>
        <p:nvSpPr>
          <p:cNvPr id="521" name="Google Shape;521;p76"/>
          <p:cNvSpPr txBox="1"/>
          <p:nvPr>
            <p:ph idx="4294967295" type="body"/>
          </p:nvPr>
        </p:nvSpPr>
        <p:spPr>
          <a:xfrm>
            <a:off x="471900" y="668675"/>
            <a:ext cx="8222100" cy="420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RNN Applications:</a:t>
            </a:r>
            <a:r>
              <a:rPr lang="en"/>
              <a:t> Sequence Processing! </a:t>
            </a:r>
            <a:endParaRPr/>
          </a:p>
          <a:p>
            <a:pPr indent="0" lvl="0" marL="0" rtl="0" algn="l">
              <a:spcBef>
                <a:spcPts val="1600"/>
              </a:spcBef>
              <a:spcAft>
                <a:spcPts val="0"/>
              </a:spcAft>
              <a:buNone/>
            </a:pPr>
            <a:r>
              <a:rPr lang="en"/>
              <a:t>Language Modeling: Given and input sequence of words, predict the output sequence</a:t>
            </a:r>
            <a:endParaRPr/>
          </a:p>
          <a:p>
            <a:pPr indent="0" lvl="0" marL="0" rtl="0" algn="l">
              <a:spcBef>
                <a:spcPts val="1600"/>
              </a:spcBef>
              <a:spcAft>
                <a:spcPts val="0"/>
              </a:spcAft>
              <a:buNone/>
            </a:pPr>
            <a:r>
              <a:rPr lang="en"/>
              <a:t>Speech Recognition: Given acoustic signal of phonemes, predict the phonetic segments</a:t>
            </a:r>
            <a:endParaRPr/>
          </a:p>
          <a:p>
            <a:pPr indent="0" lvl="0" marL="0" rtl="0" algn="l">
              <a:spcBef>
                <a:spcPts val="1600"/>
              </a:spcBef>
              <a:spcAft>
                <a:spcPts val="0"/>
              </a:spcAft>
              <a:buNone/>
            </a:pPr>
            <a:r>
              <a:rPr lang="en"/>
              <a:t>Machine Translation: translation from one language to another</a:t>
            </a:r>
            <a:endParaRPr/>
          </a:p>
          <a:p>
            <a:pPr indent="0" lvl="0" marL="0" rtl="0" algn="l">
              <a:spcBef>
                <a:spcPts val="1600"/>
              </a:spcBef>
              <a:spcAft>
                <a:spcPts val="0"/>
              </a:spcAft>
              <a:buNone/>
            </a:pPr>
            <a:r>
              <a:rPr b="1" lang="en"/>
              <a:t>RNN Issue:</a:t>
            </a:r>
            <a:r>
              <a:rPr lang="en"/>
              <a:t> Hard for RNN’s to consider information from many timesteps ago due to the vanishing gradient issue</a:t>
            </a:r>
            <a:endParaRPr/>
          </a:p>
          <a:p>
            <a:pPr indent="0" lvl="0" marL="0" rtl="0" algn="l">
              <a:spcBef>
                <a:spcPts val="1600"/>
              </a:spcBef>
              <a:spcAft>
                <a:spcPts val="1600"/>
              </a:spcAft>
              <a:buNone/>
            </a:pPr>
            <a:r>
              <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5" name="Shape 525"/>
        <p:cNvGrpSpPr/>
        <p:nvPr/>
      </p:nvGrpSpPr>
      <p:grpSpPr>
        <a:xfrm>
          <a:off x="0" y="0"/>
          <a:ext cx="0" cy="0"/>
          <a:chOff x="0" y="0"/>
          <a:chExt cx="0" cy="0"/>
        </a:xfrm>
      </p:grpSpPr>
      <p:sp>
        <p:nvSpPr>
          <p:cNvPr id="526" name="Google Shape;526;p77"/>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Long Short-Term Memory (LSTM)</a:t>
            </a:r>
            <a:endParaRPr/>
          </a:p>
        </p:txBody>
      </p:sp>
      <p:sp>
        <p:nvSpPr>
          <p:cNvPr id="527" name="Google Shape;527;p77"/>
          <p:cNvSpPr txBox="1"/>
          <p:nvPr>
            <p:ph idx="4294967295" type="body"/>
          </p:nvPr>
        </p:nvSpPr>
        <p:spPr>
          <a:xfrm>
            <a:off x="319500" y="744875"/>
            <a:ext cx="4217100" cy="420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Motivation:  </a:t>
            </a:r>
            <a:r>
              <a:rPr lang="en"/>
              <a:t>Modify the RNN architecture to be less sensitive to input further from the current timestep during training</a:t>
            </a:r>
            <a:endParaRPr/>
          </a:p>
          <a:p>
            <a:pPr indent="0" lvl="0" marL="0" rtl="0" algn="l">
              <a:spcBef>
                <a:spcPts val="1600"/>
              </a:spcBef>
              <a:spcAft>
                <a:spcPts val="1600"/>
              </a:spcAft>
              <a:buNone/>
            </a:pPr>
            <a:r>
              <a:t/>
            </a:r>
            <a:endParaRPr/>
          </a:p>
        </p:txBody>
      </p:sp>
      <p:pic>
        <p:nvPicPr>
          <p:cNvPr id="528" name="Google Shape;528;p77"/>
          <p:cNvPicPr preferRelativeResize="0"/>
          <p:nvPr/>
        </p:nvPicPr>
        <p:blipFill>
          <a:blip r:embed="rId3">
            <a:alphaModFix/>
          </a:blip>
          <a:stretch>
            <a:fillRect/>
          </a:stretch>
        </p:blipFill>
        <p:spPr>
          <a:xfrm>
            <a:off x="4612800" y="1178039"/>
            <a:ext cx="4388250" cy="3397835"/>
          </a:xfrm>
          <a:prstGeom prst="rect">
            <a:avLst/>
          </a:prstGeom>
          <a:noFill/>
          <a:ln>
            <a:noFill/>
          </a:ln>
        </p:spPr>
      </p:pic>
      <p:pic>
        <p:nvPicPr>
          <p:cNvPr id="529" name="Google Shape;529;p77"/>
          <p:cNvPicPr preferRelativeResize="0"/>
          <p:nvPr/>
        </p:nvPicPr>
        <p:blipFill>
          <a:blip r:embed="rId4">
            <a:alphaModFix/>
          </a:blip>
          <a:stretch>
            <a:fillRect/>
          </a:stretch>
        </p:blipFill>
        <p:spPr>
          <a:xfrm>
            <a:off x="160875" y="2332861"/>
            <a:ext cx="4217099" cy="2255790"/>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3" name="Shape 533"/>
        <p:cNvGrpSpPr/>
        <p:nvPr/>
      </p:nvGrpSpPr>
      <p:grpSpPr>
        <a:xfrm>
          <a:off x="0" y="0"/>
          <a:ext cx="0" cy="0"/>
          <a:chOff x="0" y="0"/>
          <a:chExt cx="0" cy="0"/>
        </a:xfrm>
      </p:grpSpPr>
      <p:sp>
        <p:nvSpPr>
          <p:cNvPr id="534" name="Google Shape;534;p78"/>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LSTM Successes</a:t>
            </a:r>
            <a:endParaRPr/>
          </a:p>
        </p:txBody>
      </p:sp>
      <p:sp>
        <p:nvSpPr>
          <p:cNvPr id="535" name="Google Shape;535;p78"/>
          <p:cNvSpPr txBox="1"/>
          <p:nvPr>
            <p:ph idx="4294967295" type="body"/>
          </p:nvPr>
        </p:nvSpPr>
        <p:spPr>
          <a:xfrm>
            <a:off x="471900" y="668675"/>
            <a:ext cx="8222100" cy="420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2001 Gers/Schmidhuber trained LSTMs to learn languages</a:t>
            </a:r>
            <a:endParaRPr/>
          </a:p>
          <a:p>
            <a:pPr indent="0" lvl="0" marL="0" rtl="0" algn="l">
              <a:spcBef>
                <a:spcPts val="1600"/>
              </a:spcBef>
              <a:spcAft>
                <a:spcPts val="0"/>
              </a:spcAft>
              <a:buNone/>
            </a:pPr>
            <a:r>
              <a:rPr lang="en"/>
              <a:t>2005 Graves/Schmidhuber backprop through time and bi-directional LSTM</a:t>
            </a:r>
            <a:endParaRPr/>
          </a:p>
          <a:p>
            <a:pPr indent="0" lvl="0" marL="0" rtl="0" algn="l">
              <a:spcBef>
                <a:spcPts val="1600"/>
              </a:spcBef>
              <a:spcAft>
                <a:spcPts val="0"/>
              </a:spcAft>
              <a:buNone/>
            </a:pPr>
            <a:r>
              <a:rPr lang="en"/>
              <a:t>2006 New error function Connectionist Temporal Classification (CTC) leeds to breakthroughs in speech applications</a:t>
            </a:r>
            <a:endParaRPr/>
          </a:p>
          <a:p>
            <a:pPr indent="0" lvl="0" marL="0" rtl="0" algn="l">
              <a:spcBef>
                <a:spcPts val="1600"/>
              </a:spcBef>
              <a:spcAft>
                <a:spcPts val="0"/>
              </a:spcAft>
              <a:buNone/>
            </a:pPr>
            <a:r>
              <a:rPr lang="en"/>
              <a:t>2009 LSTM wins ICDAR handwriting recognition competition</a:t>
            </a:r>
            <a:endParaRPr/>
          </a:p>
          <a:p>
            <a:pPr indent="0" lvl="0" marL="0" rtl="0" algn="l">
              <a:spcBef>
                <a:spcPts val="1600"/>
              </a:spcBef>
              <a:spcAft>
                <a:spcPts val="0"/>
              </a:spcAft>
              <a:buNone/>
            </a:pPr>
            <a:r>
              <a:rPr lang="en"/>
              <a:t>2013 Graves/Mohamed/Hinton use LSTMs in net that achieves record 17.7% phoneme error on TIMIT natural speech dataset</a:t>
            </a:r>
            <a:endParaRPr/>
          </a:p>
          <a:p>
            <a:pPr indent="0" lvl="0" marL="0" rtl="0" algn="l">
              <a:spcBef>
                <a:spcPts val="1600"/>
              </a:spcBef>
              <a:spcAft>
                <a:spcPts val="1600"/>
              </a:spcAft>
              <a:buNone/>
            </a:pPr>
            <a:r>
              <a:rPr lang="en"/>
              <a:t>2015 Imagenet 2015 won using Residual Neural Network, becomes most cited network of 21st century</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9" name="Shape 539"/>
        <p:cNvGrpSpPr/>
        <p:nvPr/>
      </p:nvGrpSpPr>
      <p:grpSpPr>
        <a:xfrm>
          <a:off x="0" y="0"/>
          <a:ext cx="0" cy="0"/>
          <a:chOff x="0" y="0"/>
          <a:chExt cx="0" cy="0"/>
        </a:xfrm>
      </p:grpSpPr>
      <p:sp>
        <p:nvSpPr>
          <p:cNvPr id="540" name="Google Shape;540;p79"/>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LSTM Successes</a:t>
            </a:r>
            <a:endParaRPr/>
          </a:p>
        </p:txBody>
      </p:sp>
      <p:sp>
        <p:nvSpPr>
          <p:cNvPr id="541" name="Google Shape;541;p79"/>
          <p:cNvSpPr txBox="1"/>
          <p:nvPr>
            <p:ph idx="4294967295" type="body"/>
          </p:nvPr>
        </p:nvSpPr>
        <p:spPr>
          <a:xfrm>
            <a:off x="471900" y="668675"/>
            <a:ext cx="8222100" cy="420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2016 Google Neural Translation released, reduces errors by 60%. Apple announces it will use LSTMs </a:t>
            </a:r>
            <a:r>
              <a:rPr lang="en"/>
              <a:t>for</a:t>
            </a:r>
            <a:r>
              <a:rPr lang="en"/>
              <a:t> quicktype and Siri. Amazon releases Polly bi-directional LSTM for text-to-speech</a:t>
            </a:r>
            <a:endParaRPr/>
          </a:p>
          <a:p>
            <a:pPr indent="0" lvl="0" marL="0" rtl="0" algn="l">
              <a:spcBef>
                <a:spcPts val="1600"/>
              </a:spcBef>
              <a:spcAft>
                <a:spcPts val="0"/>
              </a:spcAft>
              <a:buNone/>
            </a:pPr>
            <a:r>
              <a:rPr lang="en"/>
              <a:t>2017 Facebook is performing 4.5 billion automatic translations every day with LSTMs!</a:t>
            </a:r>
            <a:endParaRPr/>
          </a:p>
          <a:p>
            <a:pPr indent="0" lvl="0" marL="0" rtl="0" algn="l">
              <a:spcBef>
                <a:spcPts val="1600"/>
              </a:spcBef>
              <a:spcAft>
                <a:spcPts val="0"/>
              </a:spcAft>
              <a:buNone/>
            </a:pPr>
            <a:r>
              <a:rPr lang="en"/>
              <a:t>2018 OpenAI beats humans in Dota 2. Uses a 1024 unit LSTM</a:t>
            </a:r>
            <a:endParaRPr/>
          </a:p>
          <a:p>
            <a:pPr indent="0" lvl="0" marL="0" rtl="0" algn="l">
              <a:spcBef>
                <a:spcPts val="1600"/>
              </a:spcBef>
              <a:spcAft>
                <a:spcPts val="0"/>
              </a:spcAft>
              <a:buNone/>
            </a:pPr>
            <a:r>
              <a:rPr lang="en"/>
              <a:t>2019 DeepMind’s AlphaStar uses a deep LSTM core to play Starcraft II</a:t>
            </a:r>
            <a:endParaRPr/>
          </a:p>
          <a:p>
            <a:pPr indent="0" lvl="0" marL="0" rtl="0" algn="l">
              <a:spcBef>
                <a:spcPts val="1600"/>
              </a:spcBef>
              <a:spcAft>
                <a:spcPts val="1600"/>
              </a:spcAft>
              <a:buNone/>
            </a:pPr>
            <a:r>
              <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5" name="Shape 545"/>
        <p:cNvGrpSpPr/>
        <p:nvPr/>
      </p:nvGrpSpPr>
      <p:grpSpPr>
        <a:xfrm>
          <a:off x="0" y="0"/>
          <a:ext cx="0" cy="0"/>
          <a:chOff x="0" y="0"/>
          <a:chExt cx="0" cy="0"/>
        </a:xfrm>
      </p:grpSpPr>
      <p:sp>
        <p:nvSpPr>
          <p:cNvPr id="546" name="Google Shape;546;p80"/>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Generative Adversarial Networks</a:t>
            </a:r>
            <a:endParaRPr/>
          </a:p>
        </p:txBody>
      </p:sp>
      <p:sp>
        <p:nvSpPr>
          <p:cNvPr id="547" name="Google Shape;547;p80"/>
          <p:cNvSpPr txBox="1"/>
          <p:nvPr>
            <p:ph idx="4294967295" type="body"/>
          </p:nvPr>
        </p:nvSpPr>
        <p:spPr>
          <a:xfrm>
            <a:off x="471900" y="668675"/>
            <a:ext cx="8222100" cy="420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Generative Adversarial Neural Network:</a:t>
            </a:r>
            <a:r>
              <a:rPr lang="en"/>
              <a:t> System in which two networks are simultaneously trained, one to discriminate between real images and generated images (from the 2nd network) and the other network to generate images that aren’t discernable from real images (by the 1st network)</a:t>
            </a:r>
            <a:endParaRPr/>
          </a:p>
          <a:p>
            <a:pPr indent="0" lvl="0" marL="0" rtl="0" algn="l">
              <a:spcBef>
                <a:spcPts val="1600"/>
              </a:spcBef>
              <a:spcAft>
                <a:spcPts val="0"/>
              </a:spcAft>
              <a:buNone/>
            </a:pPr>
            <a:r>
              <a:rPr b="1" lang="en"/>
              <a:t>Applications:</a:t>
            </a:r>
            <a:endParaRPr b="1"/>
          </a:p>
          <a:p>
            <a:pPr indent="0" lvl="0" marL="0" rtl="0" algn="l">
              <a:spcBef>
                <a:spcPts val="1600"/>
              </a:spcBef>
              <a:spcAft>
                <a:spcPts val="0"/>
              </a:spcAft>
              <a:buNone/>
            </a:pPr>
            <a:r>
              <a:rPr lang="en"/>
              <a:t>Generating Art / Video Games: Edmond de Belamy / Final Fantasy</a:t>
            </a:r>
            <a:endParaRPr/>
          </a:p>
          <a:p>
            <a:pPr indent="0" lvl="0" marL="0" rtl="0" algn="l">
              <a:spcBef>
                <a:spcPts val="1600"/>
              </a:spcBef>
              <a:spcAft>
                <a:spcPts val="0"/>
              </a:spcAft>
              <a:buNone/>
            </a:pPr>
            <a:r>
              <a:rPr lang="en"/>
              <a:t>Synthetic data</a:t>
            </a:r>
            <a:endParaRPr/>
          </a:p>
          <a:p>
            <a:pPr indent="0" lvl="0" marL="0" rtl="0" algn="l">
              <a:spcBef>
                <a:spcPts val="1600"/>
              </a:spcBef>
              <a:spcAft>
                <a:spcPts val="0"/>
              </a:spcAft>
              <a:buNone/>
            </a:pPr>
            <a:r>
              <a:rPr lang="en"/>
              <a:t>In Physics to model </a:t>
            </a:r>
            <a:r>
              <a:rPr lang="en"/>
              <a:t>certain</a:t>
            </a:r>
            <a:r>
              <a:rPr lang="en"/>
              <a:t> energies</a:t>
            </a:r>
            <a:endParaRPr/>
          </a:p>
          <a:p>
            <a:pPr indent="0" lvl="0" marL="0" rtl="0" algn="l">
              <a:spcBef>
                <a:spcPts val="1600"/>
              </a:spcBef>
              <a:spcAft>
                <a:spcPts val="0"/>
              </a:spcAft>
              <a:buNone/>
            </a:pPr>
            <a:r>
              <a:rPr lang="en"/>
              <a:t>Celebrity Deepfakes</a:t>
            </a:r>
            <a:endParaRPr/>
          </a:p>
          <a:p>
            <a:pPr indent="0" lvl="0" marL="0" rtl="0" algn="l">
              <a:spcBef>
                <a:spcPts val="1600"/>
              </a:spcBef>
              <a:spcAft>
                <a:spcPts val="1600"/>
              </a:spcAft>
              <a:buNone/>
            </a:pPr>
            <a:r>
              <a:t/>
            </a:r>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1" name="Shape 551"/>
        <p:cNvGrpSpPr/>
        <p:nvPr/>
      </p:nvGrpSpPr>
      <p:grpSpPr>
        <a:xfrm>
          <a:off x="0" y="0"/>
          <a:ext cx="0" cy="0"/>
          <a:chOff x="0" y="0"/>
          <a:chExt cx="0" cy="0"/>
        </a:xfrm>
      </p:grpSpPr>
      <p:sp>
        <p:nvSpPr>
          <p:cNvPr id="552" name="Google Shape;552;p81"/>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Generative Adversarial Networks</a:t>
            </a:r>
            <a:endParaRPr/>
          </a:p>
        </p:txBody>
      </p:sp>
      <p:pic>
        <p:nvPicPr>
          <p:cNvPr id="553" name="Google Shape;553;p81"/>
          <p:cNvPicPr preferRelativeResize="0"/>
          <p:nvPr/>
        </p:nvPicPr>
        <p:blipFill>
          <a:blip r:embed="rId3">
            <a:alphaModFix/>
          </a:blip>
          <a:stretch>
            <a:fillRect/>
          </a:stretch>
        </p:blipFill>
        <p:spPr>
          <a:xfrm>
            <a:off x="152400" y="771450"/>
            <a:ext cx="8839204" cy="360819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19"/>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Models of Computation: Computer</a:t>
            </a:r>
            <a:endParaRPr/>
          </a:p>
        </p:txBody>
      </p:sp>
      <p:sp>
        <p:nvSpPr>
          <p:cNvPr id="105" name="Google Shape;105;p19"/>
          <p:cNvSpPr txBox="1"/>
          <p:nvPr>
            <p:ph idx="4294967295" type="body"/>
          </p:nvPr>
        </p:nvSpPr>
        <p:spPr>
          <a:xfrm>
            <a:off x="471900" y="744875"/>
            <a:ext cx="8222100" cy="388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Computer: </a:t>
            </a:r>
            <a:endParaRPr/>
          </a:p>
          <a:p>
            <a:pPr indent="-342900" lvl="0" marL="457200" rtl="0" algn="l">
              <a:spcBef>
                <a:spcPts val="1600"/>
              </a:spcBef>
              <a:spcAft>
                <a:spcPts val="0"/>
              </a:spcAft>
              <a:buSzPts val="1800"/>
              <a:buChar char="-"/>
            </a:pPr>
            <a:r>
              <a:rPr lang="en"/>
              <a:t>30’s 40’s computers Z1 and Z3 programmable but can’t reach all computable functions. Can process steps but can’t iterate </a:t>
            </a:r>
            <a:endParaRPr/>
          </a:p>
          <a:p>
            <a:pPr indent="-342900" lvl="0" marL="457200" rtl="0" algn="l">
              <a:spcBef>
                <a:spcPts val="0"/>
              </a:spcBef>
              <a:spcAft>
                <a:spcPts val="0"/>
              </a:spcAft>
              <a:buSzPts val="1800"/>
              <a:buChar char="-"/>
            </a:pPr>
            <a:r>
              <a:rPr lang="en"/>
              <a:t>Mark 1 Harvard: Can iterate a constant </a:t>
            </a:r>
            <a:r>
              <a:rPr lang="en"/>
              <a:t>number</a:t>
            </a:r>
            <a:r>
              <a:rPr lang="en"/>
              <a:t> of times (memory constrained) but can’t </a:t>
            </a:r>
            <a:r>
              <a:rPr lang="en"/>
              <a:t>implement</a:t>
            </a:r>
            <a:r>
              <a:rPr lang="en"/>
              <a:t> a WHILE loop. (Can compute primitive recursive but not general recursive functions)</a:t>
            </a:r>
            <a:endParaRPr/>
          </a:p>
          <a:p>
            <a:pPr indent="-342900" lvl="0" marL="457200" rtl="0" algn="l">
              <a:spcBef>
                <a:spcPts val="0"/>
              </a:spcBef>
              <a:spcAft>
                <a:spcPts val="0"/>
              </a:spcAft>
              <a:buSzPts val="1800"/>
              <a:buChar char="-"/>
            </a:pPr>
            <a:r>
              <a:rPr lang="en"/>
              <a:t>ENIAC: Also can’t handle open ended loops due to design</a:t>
            </a:r>
            <a:endParaRPr/>
          </a:p>
          <a:p>
            <a:pPr indent="-342900" lvl="0" marL="457200" rtl="0" algn="l">
              <a:spcBef>
                <a:spcPts val="0"/>
              </a:spcBef>
              <a:spcAft>
                <a:spcPts val="0"/>
              </a:spcAft>
              <a:buSzPts val="1800"/>
              <a:buChar char="-"/>
            </a:pPr>
            <a:r>
              <a:rPr lang="en"/>
              <a:t>Mark 1 Manchester: Can cover all computable functions! Uses branching and allows programs to modify themselves</a:t>
            </a:r>
            <a:endParaRPr/>
          </a:p>
          <a:p>
            <a:pPr indent="0" lvl="0" marL="0" rtl="0" algn="l">
              <a:spcBef>
                <a:spcPts val="1600"/>
              </a:spcBef>
              <a:spcAft>
                <a:spcPts val="1600"/>
              </a:spcAft>
              <a:buNone/>
            </a:pPr>
            <a:r>
              <a:rPr lang="en"/>
              <a:t>Like recursive functions: interested in minimal instruction set and algorithms</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7" name="Shape 557"/>
        <p:cNvGrpSpPr/>
        <p:nvPr/>
      </p:nvGrpSpPr>
      <p:grpSpPr>
        <a:xfrm>
          <a:off x="0" y="0"/>
          <a:ext cx="0" cy="0"/>
          <a:chOff x="0" y="0"/>
          <a:chExt cx="0" cy="0"/>
        </a:xfrm>
      </p:grpSpPr>
      <p:sp>
        <p:nvSpPr>
          <p:cNvPr id="558" name="Google Shape;558;p82"/>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Generative Adversarial Networks</a:t>
            </a:r>
            <a:endParaRPr/>
          </a:p>
        </p:txBody>
      </p:sp>
      <p:pic>
        <p:nvPicPr>
          <p:cNvPr descr="alt text" id="559" name="Google Shape;559;p82"/>
          <p:cNvPicPr preferRelativeResize="0"/>
          <p:nvPr/>
        </p:nvPicPr>
        <p:blipFill>
          <a:blip r:embed="rId3">
            <a:alphaModFix/>
          </a:blip>
          <a:stretch>
            <a:fillRect/>
          </a:stretch>
        </p:blipFill>
        <p:spPr>
          <a:xfrm>
            <a:off x="1610500" y="677275"/>
            <a:ext cx="5802099" cy="4351576"/>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3" name="Shape 563"/>
        <p:cNvGrpSpPr/>
        <p:nvPr/>
      </p:nvGrpSpPr>
      <p:grpSpPr>
        <a:xfrm>
          <a:off x="0" y="0"/>
          <a:ext cx="0" cy="0"/>
          <a:chOff x="0" y="0"/>
          <a:chExt cx="0" cy="0"/>
        </a:xfrm>
      </p:grpSpPr>
      <p:sp>
        <p:nvSpPr>
          <p:cNvPr id="564" name="Google Shape;564;p83"/>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Transformers</a:t>
            </a:r>
            <a:endParaRPr/>
          </a:p>
        </p:txBody>
      </p:sp>
      <p:sp>
        <p:nvSpPr>
          <p:cNvPr id="565" name="Google Shape;565;p83"/>
          <p:cNvSpPr txBox="1"/>
          <p:nvPr>
            <p:ph idx="4294967295" type="body"/>
          </p:nvPr>
        </p:nvSpPr>
        <p:spPr>
          <a:xfrm>
            <a:off x="471900" y="668675"/>
            <a:ext cx="8222100" cy="420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Transformer:</a:t>
            </a:r>
            <a:r>
              <a:rPr lang="en"/>
              <a:t> Similar to RNNs however the entire input can be processed at the same time, with an “attention mechanism” used to weight the significance of each input.</a:t>
            </a:r>
            <a:endParaRPr/>
          </a:p>
          <a:p>
            <a:pPr indent="0" lvl="0" marL="0" rtl="0" algn="l">
              <a:spcBef>
                <a:spcPts val="1600"/>
              </a:spcBef>
              <a:spcAft>
                <a:spcPts val="0"/>
              </a:spcAft>
              <a:buNone/>
            </a:pPr>
            <a:r>
              <a:rPr b="1" lang="en"/>
              <a:t>Seen as improvement over LSTMs</a:t>
            </a:r>
            <a:endParaRPr b="1"/>
          </a:p>
          <a:p>
            <a:pPr indent="0" lvl="0" marL="0" rtl="0" algn="l">
              <a:spcBef>
                <a:spcPts val="1600"/>
              </a:spcBef>
              <a:spcAft>
                <a:spcPts val="0"/>
              </a:spcAft>
              <a:buNone/>
            </a:pPr>
            <a:r>
              <a:rPr b="1" lang="en"/>
              <a:t>Led to </a:t>
            </a:r>
            <a:r>
              <a:rPr b="1" lang="en"/>
              <a:t>development</a:t>
            </a:r>
            <a:r>
              <a:rPr b="1" lang="en"/>
              <a:t> of:</a:t>
            </a:r>
            <a:endParaRPr b="1"/>
          </a:p>
          <a:p>
            <a:pPr indent="0" lvl="0" marL="0" rtl="0" algn="l">
              <a:spcBef>
                <a:spcPts val="1600"/>
              </a:spcBef>
              <a:spcAft>
                <a:spcPts val="0"/>
              </a:spcAft>
              <a:buNone/>
            </a:pPr>
            <a:r>
              <a:rPr lang="en"/>
              <a:t>BERT (Bidirectional Encoder Representations from Transformers)</a:t>
            </a:r>
            <a:endParaRPr/>
          </a:p>
          <a:p>
            <a:pPr indent="0" lvl="0" marL="0" rtl="0" algn="l">
              <a:spcBef>
                <a:spcPts val="1600"/>
              </a:spcBef>
              <a:spcAft>
                <a:spcPts val="1600"/>
              </a:spcAft>
              <a:buNone/>
            </a:pPr>
            <a:r>
              <a:rPr lang="en"/>
              <a:t>GPT (Generative Pre-trained Transformer)</a:t>
            </a:r>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9" name="Shape 569"/>
        <p:cNvGrpSpPr/>
        <p:nvPr/>
      </p:nvGrpSpPr>
      <p:grpSpPr>
        <a:xfrm>
          <a:off x="0" y="0"/>
          <a:ext cx="0" cy="0"/>
          <a:chOff x="0" y="0"/>
          <a:chExt cx="0" cy="0"/>
        </a:xfrm>
      </p:grpSpPr>
      <p:sp>
        <p:nvSpPr>
          <p:cNvPr id="570" name="Google Shape;570;p84"/>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Modern Computer Vision Architecture</a:t>
            </a:r>
            <a:endParaRPr/>
          </a:p>
        </p:txBody>
      </p:sp>
      <p:sp>
        <p:nvSpPr>
          <p:cNvPr id="571" name="Google Shape;571;p84"/>
          <p:cNvSpPr txBox="1"/>
          <p:nvPr>
            <p:ph idx="4294967295" type="body"/>
          </p:nvPr>
        </p:nvSpPr>
        <p:spPr>
          <a:xfrm>
            <a:off x="471900" y="668675"/>
            <a:ext cx="8222100" cy="420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VGG Architecture (VGG16):</a:t>
            </a:r>
            <a:endParaRPr b="1"/>
          </a:p>
          <a:p>
            <a:pPr indent="0" lvl="0" marL="0" rtl="0" algn="l">
              <a:spcBef>
                <a:spcPts val="1600"/>
              </a:spcBef>
              <a:spcAft>
                <a:spcPts val="0"/>
              </a:spcAft>
              <a:buNone/>
            </a:pPr>
            <a:r>
              <a:rPr lang="en"/>
              <a:t>i</a:t>
            </a:r>
            <a:r>
              <a:rPr lang="en"/>
              <a:t>mage classification</a:t>
            </a:r>
            <a:endParaRPr b="1"/>
          </a:p>
          <a:p>
            <a:pPr indent="0" lvl="0" marL="0" rtl="0" algn="l">
              <a:spcBef>
                <a:spcPts val="1600"/>
              </a:spcBef>
              <a:spcAft>
                <a:spcPts val="1600"/>
              </a:spcAft>
              <a:buNone/>
            </a:pPr>
            <a:r>
              <a:t/>
            </a:r>
            <a:endParaRPr b="1"/>
          </a:p>
        </p:txBody>
      </p:sp>
      <p:pic>
        <p:nvPicPr>
          <p:cNvPr descr="VGGNet-16 Architecture: A Complete Guide | Kaggle" id="572" name="Google Shape;572;p84"/>
          <p:cNvPicPr preferRelativeResize="0"/>
          <p:nvPr/>
        </p:nvPicPr>
        <p:blipFill>
          <a:blip r:embed="rId3">
            <a:alphaModFix/>
          </a:blip>
          <a:stretch>
            <a:fillRect/>
          </a:stretch>
        </p:blipFill>
        <p:spPr>
          <a:xfrm>
            <a:off x="402913" y="1744925"/>
            <a:ext cx="8360076" cy="2316441"/>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6" name="Shape 576"/>
        <p:cNvGrpSpPr/>
        <p:nvPr/>
      </p:nvGrpSpPr>
      <p:grpSpPr>
        <a:xfrm>
          <a:off x="0" y="0"/>
          <a:ext cx="0" cy="0"/>
          <a:chOff x="0" y="0"/>
          <a:chExt cx="0" cy="0"/>
        </a:xfrm>
      </p:grpSpPr>
      <p:sp>
        <p:nvSpPr>
          <p:cNvPr id="577" name="Google Shape;577;p85"/>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Modern Computer Vision Architecture</a:t>
            </a:r>
            <a:endParaRPr/>
          </a:p>
        </p:txBody>
      </p:sp>
      <p:sp>
        <p:nvSpPr>
          <p:cNvPr id="578" name="Google Shape;578;p85"/>
          <p:cNvSpPr txBox="1"/>
          <p:nvPr>
            <p:ph idx="4294967295" type="body"/>
          </p:nvPr>
        </p:nvSpPr>
        <p:spPr>
          <a:xfrm>
            <a:off x="471900" y="668675"/>
            <a:ext cx="8222100" cy="420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Deep Residual </a:t>
            </a:r>
            <a:r>
              <a:rPr b="1" lang="en"/>
              <a:t>Architecture (</a:t>
            </a:r>
            <a:r>
              <a:rPr b="1" lang="en"/>
              <a:t>Resnet 50)</a:t>
            </a:r>
            <a:r>
              <a:rPr b="1" lang="en"/>
              <a:t>:</a:t>
            </a:r>
            <a:endParaRPr b="1"/>
          </a:p>
          <a:p>
            <a:pPr indent="0" lvl="0" marL="0" rtl="0" algn="l">
              <a:spcBef>
                <a:spcPts val="1600"/>
              </a:spcBef>
              <a:spcAft>
                <a:spcPts val="0"/>
              </a:spcAft>
              <a:buNone/>
            </a:pPr>
            <a:r>
              <a:rPr lang="en"/>
              <a:t>Use skip connections</a:t>
            </a:r>
            <a:endParaRPr/>
          </a:p>
          <a:p>
            <a:pPr indent="0" lvl="0" marL="0" rtl="0" algn="l">
              <a:spcBef>
                <a:spcPts val="1600"/>
              </a:spcBef>
              <a:spcAft>
                <a:spcPts val="0"/>
              </a:spcAft>
              <a:buNone/>
            </a:pPr>
            <a:r>
              <a:t/>
            </a:r>
            <a:endParaRPr b="1"/>
          </a:p>
          <a:p>
            <a:pPr indent="0" lvl="0" marL="0" rtl="0" algn="l">
              <a:spcBef>
                <a:spcPts val="1600"/>
              </a:spcBef>
              <a:spcAft>
                <a:spcPts val="1600"/>
              </a:spcAft>
              <a:buNone/>
            </a:pPr>
            <a:r>
              <a:t/>
            </a:r>
            <a:endParaRPr b="1"/>
          </a:p>
        </p:txBody>
      </p:sp>
      <p:pic>
        <p:nvPicPr>
          <p:cNvPr id="579" name="Google Shape;579;p85"/>
          <p:cNvPicPr preferRelativeResize="0"/>
          <p:nvPr/>
        </p:nvPicPr>
        <p:blipFill>
          <a:blip r:embed="rId3">
            <a:alphaModFix/>
          </a:blip>
          <a:stretch>
            <a:fillRect/>
          </a:stretch>
        </p:blipFill>
        <p:spPr>
          <a:xfrm>
            <a:off x="265188" y="1702625"/>
            <a:ext cx="8613624" cy="2452850"/>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3" name="Shape 583"/>
        <p:cNvGrpSpPr/>
        <p:nvPr/>
      </p:nvGrpSpPr>
      <p:grpSpPr>
        <a:xfrm>
          <a:off x="0" y="0"/>
          <a:ext cx="0" cy="0"/>
          <a:chOff x="0" y="0"/>
          <a:chExt cx="0" cy="0"/>
        </a:xfrm>
      </p:grpSpPr>
      <p:sp>
        <p:nvSpPr>
          <p:cNvPr id="584" name="Google Shape;584;p86"/>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Modern Computer Vision Architecture</a:t>
            </a:r>
            <a:endParaRPr/>
          </a:p>
        </p:txBody>
      </p:sp>
      <p:sp>
        <p:nvSpPr>
          <p:cNvPr id="585" name="Google Shape;585;p86"/>
          <p:cNvSpPr txBox="1"/>
          <p:nvPr>
            <p:ph idx="4294967295" type="body"/>
          </p:nvPr>
        </p:nvSpPr>
        <p:spPr>
          <a:xfrm>
            <a:off x="471900" y="668675"/>
            <a:ext cx="8222100" cy="420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Yolact Architecture for Instance/Semantic Segmentation</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b="1"/>
          </a:p>
          <a:p>
            <a:pPr indent="0" lvl="0" marL="0" rtl="0" algn="l">
              <a:spcBef>
                <a:spcPts val="1600"/>
              </a:spcBef>
              <a:spcAft>
                <a:spcPts val="1600"/>
              </a:spcAft>
              <a:buNone/>
            </a:pPr>
            <a:r>
              <a:t/>
            </a:r>
            <a:endParaRPr b="1"/>
          </a:p>
        </p:txBody>
      </p:sp>
      <p:pic>
        <p:nvPicPr>
          <p:cNvPr id="586" name="Google Shape;586;p86"/>
          <p:cNvPicPr preferRelativeResize="0"/>
          <p:nvPr/>
        </p:nvPicPr>
        <p:blipFill>
          <a:blip r:embed="rId3">
            <a:alphaModFix/>
          </a:blip>
          <a:stretch>
            <a:fillRect/>
          </a:stretch>
        </p:blipFill>
        <p:spPr>
          <a:xfrm>
            <a:off x="0" y="1200575"/>
            <a:ext cx="9072051" cy="3388724"/>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0" name="Shape 590"/>
        <p:cNvGrpSpPr/>
        <p:nvPr/>
      </p:nvGrpSpPr>
      <p:grpSpPr>
        <a:xfrm>
          <a:off x="0" y="0"/>
          <a:ext cx="0" cy="0"/>
          <a:chOff x="0" y="0"/>
          <a:chExt cx="0" cy="0"/>
        </a:xfrm>
      </p:grpSpPr>
      <p:sp>
        <p:nvSpPr>
          <p:cNvPr id="591" name="Google Shape;591;p87"/>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Modern Computer Vision Architecture</a:t>
            </a:r>
            <a:endParaRPr/>
          </a:p>
        </p:txBody>
      </p:sp>
      <p:sp>
        <p:nvSpPr>
          <p:cNvPr id="592" name="Google Shape;592;p87"/>
          <p:cNvSpPr txBox="1"/>
          <p:nvPr>
            <p:ph idx="4294967295" type="body"/>
          </p:nvPr>
        </p:nvSpPr>
        <p:spPr>
          <a:xfrm>
            <a:off x="471900" y="668675"/>
            <a:ext cx="8222100" cy="420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Instance/Semantic Segmentation</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b="1"/>
          </a:p>
          <a:p>
            <a:pPr indent="0" lvl="0" marL="0" rtl="0" algn="l">
              <a:spcBef>
                <a:spcPts val="1600"/>
              </a:spcBef>
              <a:spcAft>
                <a:spcPts val="1600"/>
              </a:spcAft>
              <a:buNone/>
            </a:pPr>
            <a:r>
              <a:t/>
            </a:r>
            <a:endParaRPr b="1"/>
          </a:p>
        </p:txBody>
      </p:sp>
      <p:pic>
        <p:nvPicPr>
          <p:cNvPr id="593" name="Google Shape;593;p87"/>
          <p:cNvPicPr preferRelativeResize="0"/>
          <p:nvPr/>
        </p:nvPicPr>
        <p:blipFill>
          <a:blip r:embed="rId3">
            <a:alphaModFix/>
          </a:blip>
          <a:stretch>
            <a:fillRect/>
          </a:stretch>
        </p:blipFill>
        <p:spPr>
          <a:xfrm>
            <a:off x="1502238" y="1100751"/>
            <a:ext cx="6139525" cy="3903325"/>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7" name="Shape 597"/>
        <p:cNvGrpSpPr/>
        <p:nvPr/>
      </p:nvGrpSpPr>
      <p:grpSpPr>
        <a:xfrm>
          <a:off x="0" y="0"/>
          <a:ext cx="0" cy="0"/>
          <a:chOff x="0" y="0"/>
          <a:chExt cx="0" cy="0"/>
        </a:xfrm>
      </p:grpSpPr>
      <p:sp>
        <p:nvSpPr>
          <p:cNvPr id="598" name="Google Shape;598;p88"/>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Modern Computer Vision Architecture</a:t>
            </a:r>
            <a:endParaRPr/>
          </a:p>
        </p:txBody>
      </p:sp>
      <p:sp>
        <p:nvSpPr>
          <p:cNvPr id="599" name="Google Shape;599;p88"/>
          <p:cNvSpPr txBox="1"/>
          <p:nvPr>
            <p:ph idx="4294967295" type="body"/>
          </p:nvPr>
        </p:nvSpPr>
        <p:spPr>
          <a:xfrm>
            <a:off x="471900" y="668675"/>
            <a:ext cx="8222100" cy="420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Maskrcnn</a:t>
            </a:r>
            <a:r>
              <a:rPr b="1" lang="en"/>
              <a:t> Architecture for Instance/Semantic Segmentation</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b="1"/>
          </a:p>
          <a:p>
            <a:pPr indent="0" lvl="0" marL="0" rtl="0" algn="l">
              <a:spcBef>
                <a:spcPts val="1600"/>
              </a:spcBef>
              <a:spcAft>
                <a:spcPts val="1600"/>
              </a:spcAft>
              <a:buNone/>
            </a:pPr>
            <a:r>
              <a:t/>
            </a:r>
            <a:endParaRPr b="1"/>
          </a:p>
        </p:txBody>
      </p:sp>
      <p:pic>
        <p:nvPicPr>
          <p:cNvPr id="600" name="Google Shape;600;p88"/>
          <p:cNvPicPr preferRelativeResize="0"/>
          <p:nvPr/>
        </p:nvPicPr>
        <p:blipFill>
          <a:blip r:embed="rId3">
            <a:alphaModFix/>
          </a:blip>
          <a:stretch>
            <a:fillRect/>
          </a:stretch>
        </p:blipFill>
        <p:spPr>
          <a:xfrm>
            <a:off x="209521" y="1096025"/>
            <a:ext cx="8704174" cy="3897326"/>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4" name="Shape 604"/>
        <p:cNvGrpSpPr/>
        <p:nvPr/>
      </p:nvGrpSpPr>
      <p:grpSpPr>
        <a:xfrm>
          <a:off x="0" y="0"/>
          <a:ext cx="0" cy="0"/>
          <a:chOff x="0" y="0"/>
          <a:chExt cx="0" cy="0"/>
        </a:xfrm>
      </p:grpSpPr>
      <p:sp>
        <p:nvSpPr>
          <p:cNvPr id="605" name="Google Shape;605;p89"/>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Neural Nets</a:t>
            </a:r>
            <a:endParaRPr/>
          </a:p>
        </p:txBody>
      </p:sp>
      <p:sp>
        <p:nvSpPr>
          <p:cNvPr id="606" name="Google Shape;606;p89"/>
          <p:cNvSpPr txBox="1"/>
          <p:nvPr>
            <p:ph idx="4294967295" type="body"/>
          </p:nvPr>
        </p:nvSpPr>
        <p:spPr>
          <a:xfrm>
            <a:off x="471900" y="668675"/>
            <a:ext cx="4371900" cy="42081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RNNs</a:t>
            </a:r>
            <a:endParaRPr/>
          </a:p>
          <a:p>
            <a:pPr indent="-342900" lvl="0" marL="457200" rtl="0" algn="l">
              <a:spcBef>
                <a:spcPts val="0"/>
              </a:spcBef>
              <a:spcAft>
                <a:spcPts val="0"/>
              </a:spcAft>
              <a:buSzPts val="1800"/>
              <a:buChar char="-"/>
            </a:pPr>
            <a:r>
              <a:rPr lang="en"/>
              <a:t>LeNet</a:t>
            </a:r>
            <a:endParaRPr/>
          </a:p>
          <a:p>
            <a:pPr indent="-342900" lvl="0" marL="457200" rtl="0" algn="l">
              <a:spcBef>
                <a:spcPts val="0"/>
              </a:spcBef>
              <a:spcAft>
                <a:spcPts val="0"/>
              </a:spcAft>
              <a:buSzPts val="1800"/>
              <a:buChar char="-"/>
            </a:pPr>
            <a:r>
              <a:rPr lang="en"/>
              <a:t>LSTMs</a:t>
            </a:r>
            <a:endParaRPr/>
          </a:p>
          <a:p>
            <a:pPr indent="-342900" lvl="0" marL="457200" rtl="0" algn="l">
              <a:spcBef>
                <a:spcPts val="0"/>
              </a:spcBef>
              <a:spcAft>
                <a:spcPts val="0"/>
              </a:spcAft>
              <a:buSzPts val="1800"/>
              <a:buChar char="-"/>
            </a:pPr>
            <a:r>
              <a:rPr lang="en"/>
              <a:t>Deep Belief Networks</a:t>
            </a:r>
            <a:endParaRPr/>
          </a:p>
          <a:p>
            <a:pPr indent="-342900" lvl="0" marL="457200" rtl="0" algn="l">
              <a:spcBef>
                <a:spcPts val="0"/>
              </a:spcBef>
              <a:spcAft>
                <a:spcPts val="0"/>
              </a:spcAft>
              <a:buSzPts val="1800"/>
              <a:buChar char="-"/>
            </a:pPr>
            <a:r>
              <a:rPr lang="en"/>
              <a:t>Deep Boltzmann Machines</a:t>
            </a:r>
            <a:endParaRPr/>
          </a:p>
          <a:p>
            <a:pPr indent="-342900" lvl="0" marL="457200" rtl="0" algn="l">
              <a:spcBef>
                <a:spcPts val="0"/>
              </a:spcBef>
              <a:spcAft>
                <a:spcPts val="0"/>
              </a:spcAft>
              <a:buSzPts val="1800"/>
              <a:buChar char="-"/>
            </a:pPr>
            <a:r>
              <a:rPr lang="en"/>
              <a:t>Dropout and regularization (Hinton)</a:t>
            </a:r>
            <a:endParaRPr/>
          </a:p>
          <a:p>
            <a:pPr indent="-342900" lvl="0" marL="457200" rtl="0" algn="l">
              <a:spcBef>
                <a:spcPts val="0"/>
              </a:spcBef>
              <a:spcAft>
                <a:spcPts val="0"/>
              </a:spcAft>
              <a:buSzPts val="1800"/>
              <a:buChar char="-"/>
            </a:pPr>
            <a:r>
              <a:rPr lang="en"/>
              <a:t>GANs</a:t>
            </a:r>
            <a:endParaRPr/>
          </a:p>
          <a:p>
            <a:pPr indent="-342900" lvl="0" marL="457200" rtl="0" algn="l">
              <a:spcBef>
                <a:spcPts val="0"/>
              </a:spcBef>
              <a:spcAft>
                <a:spcPts val="0"/>
              </a:spcAft>
              <a:buSzPts val="1800"/>
              <a:buChar char="-"/>
            </a:pPr>
            <a:r>
              <a:rPr lang="en"/>
              <a:t>Capsule Networks</a:t>
            </a:r>
            <a:endParaRPr/>
          </a:p>
          <a:p>
            <a:pPr indent="-342900" lvl="0" marL="457200" rtl="0" algn="l">
              <a:spcBef>
                <a:spcPts val="0"/>
              </a:spcBef>
              <a:spcAft>
                <a:spcPts val="0"/>
              </a:spcAft>
              <a:buSzPts val="1800"/>
              <a:buChar char="-"/>
            </a:pPr>
            <a:r>
              <a:rPr lang="en"/>
              <a:t>Reinforcement Learning</a:t>
            </a:r>
            <a:endParaRPr/>
          </a:p>
          <a:p>
            <a:pPr indent="-342900" lvl="0" marL="457200" rtl="0" algn="l">
              <a:spcBef>
                <a:spcPts val="0"/>
              </a:spcBef>
              <a:spcAft>
                <a:spcPts val="0"/>
              </a:spcAft>
              <a:buSzPts val="1800"/>
              <a:buChar char="-"/>
            </a:pPr>
            <a:r>
              <a:rPr lang="en"/>
              <a:t>Attention</a:t>
            </a:r>
            <a:endParaRPr/>
          </a:p>
          <a:p>
            <a:pPr indent="-342900" lvl="0" marL="457200" rtl="0" algn="l">
              <a:spcBef>
                <a:spcPts val="0"/>
              </a:spcBef>
              <a:spcAft>
                <a:spcPts val="0"/>
              </a:spcAft>
              <a:buSzPts val="1800"/>
              <a:buChar char="-"/>
            </a:pPr>
            <a:r>
              <a:rPr lang="en"/>
              <a:t>RPNs</a:t>
            </a:r>
            <a:endParaRPr/>
          </a:p>
          <a:p>
            <a:pPr indent="-342900" lvl="0" marL="457200" rtl="0" algn="l">
              <a:spcBef>
                <a:spcPts val="0"/>
              </a:spcBef>
              <a:spcAft>
                <a:spcPts val="0"/>
              </a:spcAft>
              <a:buSzPts val="1800"/>
              <a:buChar char="-"/>
            </a:pPr>
            <a:r>
              <a:rPr lang="en"/>
              <a:t>Segmentation</a:t>
            </a:r>
            <a:endParaRPr/>
          </a:p>
        </p:txBody>
      </p:sp>
      <p:sp>
        <p:nvSpPr>
          <p:cNvPr id="607" name="Google Shape;607;p89"/>
          <p:cNvSpPr txBox="1"/>
          <p:nvPr>
            <p:ph idx="4294967295" type="body"/>
          </p:nvPr>
        </p:nvSpPr>
        <p:spPr>
          <a:xfrm>
            <a:off x="4685900" y="777625"/>
            <a:ext cx="4371900" cy="420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Show </a:t>
            </a:r>
            <a:r>
              <a:rPr lang="en"/>
              <a:t>examples</a:t>
            </a:r>
            <a:r>
              <a:rPr lang="en"/>
              <a:t> of applications of deep learning</a:t>
            </a:r>
            <a:endParaRPr/>
          </a:p>
          <a:p>
            <a:pPr indent="-342900" lvl="0" marL="457200" rtl="0" algn="l">
              <a:spcBef>
                <a:spcPts val="1600"/>
              </a:spcBef>
              <a:spcAft>
                <a:spcPts val="0"/>
              </a:spcAft>
              <a:buSzPts val="1800"/>
              <a:buChar char="-"/>
            </a:pPr>
            <a:r>
              <a:rPr lang="en"/>
              <a:t>Speech</a:t>
            </a:r>
            <a:endParaRPr/>
          </a:p>
          <a:p>
            <a:pPr indent="-342900" lvl="0" marL="457200" rtl="0" algn="l">
              <a:spcBef>
                <a:spcPts val="0"/>
              </a:spcBef>
              <a:spcAft>
                <a:spcPts val="0"/>
              </a:spcAft>
              <a:buSzPts val="1800"/>
              <a:buChar char="-"/>
            </a:pPr>
            <a:r>
              <a:rPr lang="en"/>
              <a:t>Vision</a:t>
            </a:r>
            <a:endParaRPr/>
          </a:p>
          <a:p>
            <a:pPr indent="-342900" lvl="0" marL="457200" rtl="0" algn="l">
              <a:spcBef>
                <a:spcPts val="0"/>
              </a:spcBef>
              <a:spcAft>
                <a:spcPts val="0"/>
              </a:spcAft>
              <a:buSzPts val="1800"/>
              <a:buChar char="-"/>
            </a:pPr>
            <a:r>
              <a:rPr lang="en"/>
              <a:t>Natural </a:t>
            </a:r>
            <a:r>
              <a:rPr lang="en"/>
              <a:t>language</a:t>
            </a:r>
            <a:endParaRPr/>
          </a:p>
          <a:p>
            <a:pPr indent="-342900" lvl="0" marL="457200" rtl="0" algn="l">
              <a:spcBef>
                <a:spcPts val="0"/>
              </a:spcBef>
              <a:spcAft>
                <a:spcPts val="0"/>
              </a:spcAft>
              <a:buSzPts val="1800"/>
              <a:buChar char="-"/>
            </a:pPr>
            <a:r>
              <a:rPr lang="en"/>
              <a:t>Proteins / Pharma</a:t>
            </a:r>
            <a:endParaRPr/>
          </a:p>
          <a:p>
            <a:pPr indent="-342900" lvl="0" marL="457200" rtl="0" algn="l">
              <a:spcBef>
                <a:spcPts val="0"/>
              </a:spcBef>
              <a:spcAft>
                <a:spcPts val="0"/>
              </a:spcAft>
              <a:buSzPts val="1800"/>
              <a:buChar char="-"/>
            </a:pPr>
            <a:r>
              <a:rPr lang="en"/>
              <a:t>PDEs</a:t>
            </a:r>
            <a:endParaRPr/>
          </a:p>
          <a:p>
            <a:pPr indent="-342900" lvl="0" marL="457200" rtl="0" algn="l">
              <a:spcBef>
                <a:spcPts val="0"/>
              </a:spcBef>
              <a:spcAft>
                <a:spcPts val="0"/>
              </a:spcAft>
              <a:buSzPts val="1800"/>
              <a:buChar char="-"/>
            </a:pPr>
            <a:r>
              <a:rPr lang="en"/>
              <a:t>Compression</a:t>
            </a:r>
            <a:endParaRPr/>
          </a:p>
          <a:p>
            <a:pPr indent="-342900" lvl="0" marL="457200" rtl="0" algn="l">
              <a:spcBef>
                <a:spcPts val="0"/>
              </a:spcBef>
              <a:spcAft>
                <a:spcPts val="0"/>
              </a:spcAft>
              <a:buSzPts val="1800"/>
              <a:buChar char="-"/>
            </a:pPr>
            <a:r>
              <a:rPr lang="en"/>
              <a:t>Music etc</a:t>
            </a:r>
            <a:endParaRPr/>
          </a:p>
          <a:p>
            <a:pPr indent="-342900" lvl="0" marL="457200" rtl="0" algn="l">
              <a:spcBef>
                <a:spcPts val="0"/>
              </a:spcBef>
              <a:spcAft>
                <a:spcPts val="0"/>
              </a:spcAft>
              <a:buSzPts val="1800"/>
              <a:buChar char="-"/>
            </a:pPr>
            <a:r>
              <a:rPr lang="en"/>
              <a:t>DALLE2</a:t>
            </a:r>
            <a:endParaRPr/>
          </a:p>
          <a:p>
            <a:pPr indent="-342900" lvl="0" marL="457200" rtl="0" algn="l">
              <a:spcBef>
                <a:spcPts val="0"/>
              </a:spcBef>
              <a:spcAft>
                <a:spcPts val="0"/>
              </a:spcAft>
              <a:buSzPts val="1800"/>
              <a:buChar char="-"/>
            </a:pPr>
            <a:r>
              <a:rPr lang="en"/>
              <a:t>GPT3</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20"/>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Models of Computation: Cellular-Automata</a:t>
            </a:r>
            <a:endParaRPr/>
          </a:p>
        </p:txBody>
      </p:sp>
      <p:sp>
        <p:nvSpPr>
          <p:cNvPr id="111" name="Google Shape;111;p20"/>
          <p:cNvSpPr txBox="1"/>
          <p:nvPr>
            <p:ph idx="4294967295" type="body"/>
          </p:nvPr>
        </p:nvSpPr>
        <p:spPr>
          <a:xfrm>
            <a:off x="471900" y="744875"/>
            <a:ext cx="8222100" cy="388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Cellular-Automata</a:t>
            </a:r>
            <a:r>
              <a:rPr lang="en"/>
              <a:t>: Greek, “self acting, willing, moving” -&gt; notion of computer </a:t>
            </a:r>
            <a:endParaRPr/>
          </a:p>
          <a:p>
            <a:pPr indent="0" lvl="0" marL="0" rtl="0" algn="l">
              <a:spcBef>
                <a:spcPts val="1600"/>
              </a:spcBef>
              <a:spcAft>
                <a:spcPts val="0"/>
              </a:spcAft>
              <a:buNone/>
            </a:pPr>
            <a:r>
              <a:rPr lang="en"/>
              <a:t>John von Neumann: role in defining architecture for sequential processing machines, theory of cellular automata. “Automata” operate in a computing space where all data can be processed </a:t>
            </a:r>
            <a:r>
              <a:rPr lang="en"/>
              <a:t>simultaneously.</a:t>
            </a:r>
            <a:endParaRPr/>
          </a:p>
          <a:p>
            <a:pPr indent="0" lvl="0" marL="0" rtl="0" algn="l">
              <a:spcBef>
                <a:spcPts val="1600"/>
              </a:spcBef>
              <a:spcAft>
                <a:spcPts val="0"/>
              </a:spcAft>
              <a:buNone/>
            </a:pPr>
            <a:r>
              <a:rPr lang="en"/>
              <a:t>Automaton: States, transitions, input and output </a:t>
            </a:r>
            <a:endParaRPr/>
          </a:p>
          <a:p>
            <a:pPr indent="-342900" lvl="0" marL="457200" rtl="0" algn="l">
              <a:spcBef>
                <a:spcPts val="1600"/>
              </a:spcBef>
              <a:spcAft>
                <a:spcPts val="0"/>
              </a:spcAft>
              <a:buSzPts val="1800"/>
              <a:buChar char="-"/>
            </a:pPr>
            <a:r>
              <a:rPr lang="en"/>
              <a:t>Can show that all computable function (Turing) can be computed with cellular automata</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21"/>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Models of Computation: Cellular-Automata</a:t>
            </a:r>
            <a:endParaRPr/>
          </a:p>
        </p:txBody>
      </p:sp>
      <p:sp>
        <p:nvSpPr>
          <p:cNvPr id="117" name="Google Shape;117;p21"/>
          <p:cNvSpPr txBox="1"/>
          <p:nvPr>
            <p:ph idx="4294967295" type="body"/>
          </p:nvPr>
        </p:nvSpPr>
        <p:spPr>
          <a:xfrm>
            <a:off x="613538" y="728763"/>
            <a:ext cx="3546300" cy="516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Cellular Automata:</a:t>
            </a:r>
            <a:endParaRPr/>
          </a:p>
          <a:p>
            <a:pPr indent="0" lvl="0" marL="0" rtl="0" algn="l">
              <a:spcBef>
                <a:spcPts val="1600"/>
              </a:spcBef>
              <a:spcAft>
                <a:spcPts val="1600"/>
              </a:spcAft>
              <a:buNone/>
            </a:pPr>
            <a:r>
              <a:t/>
            </a:r>
            <a:endParaRPr/>
          </a:p>
        </p:txBody>
      </p:sp>
      <p:pic>
        <p:nvPicPr>
          <p:cNvPr descr="Digital Circuits - Finite State Machines" id="118" name="Google Shape;118;p21"/>
          <p:cNvPicPr preferRelativeResize="0"/>
          <p:nvPr/>
        </p:nvPicPr>
        <p:blipFill>
          <a:blip r:embed="rId3">
            <a:alphaModFix/>
          </a:blip>
          <a:stretch>
            <a:fillRect/>
          </a:stretch>
        </p:blipFill>
        <p:spPr>
          <a:xfrm>
            <a:off x="4386000" y="1726450"/>
            <a:ext cx="4367200" cy="2354850"/>
          </a:xfrm>
          <a:prstGeom prst="rect">
            <a:avLst/>
          </a:prstGeom>
          <a:noFill/>
          <a:ln>
            <a:noFill/>
          </a:ln>
        </p:spPr>
      </p:pic>
      <p:pic>
        <p:nvPicPr>
          <p:cNvPr id="119" name="Google Shape;119;p21"/>
          <p:cNvPicPr preferRelativeResize="0"/>
          <p:nvPr/>
        </p:nvPicPr>
        <p:blipFill>
          <a:blip r:embed="rId4">
            <a:alphaModFix/>
          </a:blip>
          <a:stretch>
            <a:fillRect/>
          </a:stretch>
        </p:blipFill>
        <p:spPr>
          <a:xfrm>
            <a:off x="389250" y="1354475"/>
            <a:ext cx="3994875" cy="3143326"/>
          </a:xfrm>
          <a:prstGeom prst="rect">
            <a:avLst/>
          </a:prstGeom>
          <a:noFill/>
          <a:ln>
            <a:noFill/>
          </a:ln>
        </p:spPr>
      </p:pic>
      <p:sp>
        <p:nvSpPr>
          <p:cNvPr id="120" name="Google Shape;120;p21"/>
          <p:cNvSpPr txBox="1"/>
          <p:nvPr>
            <p:ph idx="4294967295" type="body"/>
          </p:nvPr>
        </p:nvSpPr>
        <p:spPr>
          <a:xfrm>
            <a:off x="4989950" y="744875"/>
            <a:ext cx="3546300" cy="51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Turing Machines and Computers</a:t>
            </a:r>
            <a:endParaRPr/>
          </a:p>
          <a:p>
            <a:pPr indent="0" lvl="0" marL="0" rtl="0" algn="l">
              <a:spcBef>
                <a:spcPts val="1600"/>
              </a:spcBef>
              <a:spcAft>
                <a:spcPts val="160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